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notesSlides/notesSlide1.xml" ContentType="application/vnd.openxmlformats-officedocument.presentationml.notesSlide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0"/>
  </p:notes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7" r:id="rId18"/>
    <p:sldId id="278" r:id="rId19"/>
    <p:sldId id="272" r:id="rId20"/>
    <p:sldId id="273" r:id="rId21"/>
    <p:sldId id="274" r:id="rId22"/>
    <p:sldId id="275" r:id="rId23"/>
    <p:sldId id="280" r:id="rId24"/>
    <p:sldId id="283" r:id="rId25"/>
    <p:sldId id="276" r:id="rId26"/>
    <p:sldId id="281" r:id="rId27"/>
    <p:sldId id="327" r:id="rId28"/>
    <p:sldId id="329" r:id="rId29"/>
    <p:sldId id="331" r:id="rId30"/>
    <p:sldId id="332" r:id="rId31"/>
    <p:sldId id="333" r:id="rId32"/>
    <p:sldId id="334" r:id="rId33"/>
    <p:sldId id="335" r:id="rId34"/>
    <p:sldId id="336" r:id="rId35"/>
    <p:sldId id="337" r:id="rId36"/>
    <p:sldId id="338" r:id="rId37"/>
    <p:sldId id="282" r:id="rId38"/>
    <p:sldId id="279" r:id="rId39"/>
    <p:sldId id="284" r:id="rId40"/>
    <p:sldId id="304" r:id="rId41"/>
    <p:sldId id="306" r:id="rId42"/>
    <p:sldId id="285" r:id="rId43"/>
    <p:sldId id="287" r:id="rId44"/>
    <p:sldId id="315" r:id="rId45"/>
    <p:sldId id="290" r:id="rId46"/>
    <p:sldId id="293" r:id="rId47"/>
    <p:sldId id="294" r:id="rId48"/>
    <p:sldId id="328" r:id="rId49"/>
    <p:sldId id="286" r:id="rId50"/>
    <p:sldId id="297" r:id="rId51"/>
    <p:sldId id="298" r:id="rId52"/>
    <p:sldId id="299" r:id="rId53"/>
    <p:sldId id="300" r:id="rId54"/>
    <p:sldId id="301" r:id="rId55"/>
    <p:sldId id="289" r:id="rId56"/>
    <p:sldId id="302" r:id="rId57"/>
    <p:sldId id="307" r:id="rId58"/>
    <p:sldId id="309" r:id="rId59"/>
    <p:sldId id="318" r:id="rId60"/>
    <p:sldId id="312" r:id="rId61"/>
    <p:sldId id="320" r:id="rId62"/>
    <p:sldId id="321" r:id="rId63"/>
    <p:sldId id="322" r:id="rId64"/>
    <p:sldId id="323" r:id="rId65"/>
    <p:sldId id="324" r:id="rId66"/>
    <p:sldId id="325" r:id="rId67"/>
    <p:sldId id="326" r:id="rId68"/>
    <p:sldId id="310" r:id="rId6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D16DD47-253B-B74A-B3D7-FB9F456A5407}">
          <p14:sldIdLst>
            <p14:sldId id="256"/>
            <p14:sldId id="257"/>
            <p14:sldId id="259"/>
            <p14:sldId id="258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7"/>
            <p14:sldId id="278"/>
            <p14:sldId id="272"/>
            <p14:sldId id="273"/>
            <p14:sldId id="274"/>
            <p14:sldId id="275"/>
            <p14:sldId id="280"/>
            <p14:sldId id="283"/>
            <p14:sldId id="276"/>
            <p14:sldId id="281"/>
            <p14:sldId id="327"/>
            <p14:sldId id="329"/>
            <p14:sldId id="331"/>
            <p14:sldId id="332"/>
            <p14:sldId id="333"/>
            <p14:sldId id="334"/>
            <p14:sldId id="335"/>
            <p14:sldId id="336"/>
            <p14:sldId id="337"/>
            <p14:sldId id="338"/>
            <p14:sldId id="282"/>
            <p14:sldId id="279"/>
            <p14:sldId id="284"/>
            <p14:sldId id="304"/>
            <p14:sldId id="306"/>
            <p14:sldId id="285"/>
            <p14:sldId id="287"/>
            <p14:sldId id="315"/>
            <p14:sldId id="290"/>
            <p14:sldId id="293"/>
            <p14:sldId id="294"/>
            <p14:sldId id="328"/>
            <p14:sldId id="286"/>
            <p14:sldId id="297"/>
            <p14:sldId id="298"/>
            <p14:sldId id="299"/>
            <p14:sldId id="300"/>
            <p14:sldId id="301"/>
            <p14:sldId id="289"/>
            <p14:sldId id="302"/>
            <p14:sldId id="307"/>
            <p14:sldId id="309"/>
            <p14:sldId id="318"/>
            <p14:sldId id="312"/>
            <p14:sldId id="320"/>
            <p14:sldId id="321"/>
            <p14:sldId id="322"/>
            <p14:sldId id="323"/>
            <p14:sldId id="324"/>
            <p14:sldId id="325"/>
            <p14:sldId id="326"/>
            <p14:sldId id="31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5486" autoAdjust="0"/>
    <p:restoredTop sz="94660"/>
  </p:normalViewPr>
  <p:slideViewPr>
    <p:cSldViewPr snapToGrid="0">
      <p:cViewPr>
        <p:scale>
          <a:sx n="155" d="100"/>
          <a:sy n="155" d="100"/>
        </p:scale>
        <p:origin x="1320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6:27:42.9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193 1 24575,'-13'38'0,"-23"32"0,4 8 0,8-32 0,1 0-8503,-3 25 8503,6 0 1719,7-7-1719,7-9 0,10-21 0,-3-21 0,7-3 0,-5-5 6784,5 1-6784,-3-2 0,3-1 0,-3-1 0,5 0 0,-3 0 0,2-2 0,1 2 0,2-2 0,6 0 0,1 0 0,-4 0 0,-4 0 0,0-5 0,-5 1 0,8-8 0,-2 3 0,-4 0 0,3-3 0,-11 5 0,2-6 0,-2 6 0,0-1 0,-8-5 0,6 6 0,-11-14 0,6 8 0,0-2 0,-6-6 0,5 7 0,-9-13 0,8 14 0,-15-16 0,13 15 0,-8-6 0,9 5 0,5 10 0,-7-12 0,6 11 0,-2-9 0,6 10 0,2-1 0,0 1 0,0 1 0,0-1 0,0-1 0,0 1 0,2 1 0,0 2 0,3 0 0,-1 1 0,0 0 0,1-1 0,-1 1 0,2-1 0,-1 2 0,1 0 0,-1 0 0,1 0 0,-1 0 0,3 0 0,-1 0 0,-1 0 0,1 0 0,-3 0 0,-2 0 0,0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32:57.3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1 108 24575,'59'0'0,"-9"0"0,3-2 0,2-2 0,15-3 0,-19 0 0,-3-1 0,-7-2 0,5-1 0,-4-6 0,-15 8 0,24-10 0,-38 15 0,4-1 0,-10 3 0,-2 1 0,-1-1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32:57.8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24575,'0'13'0,"0"11"0,0 26 0,0-5 0,0 24 0,0-17 0,0-13 0,0-6 0,0-24 0,0 0 0,0 1 0,0-2 0,2 3 0,-1-5 0,1 1 0,-2-5 0,0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32:58.3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69 0 8191,'13'9'0,"0"3"5063,-8 0-5063,0 9 2818,-2-5-2818,-3 6 1719,-8-4-1719,-8 8 6784,-5-3-6784,0-5 0,6-10 0,4-6 0,4-2 0,0 0 0,5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32:59.0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24575,'9'0'0,"15"2"0,-16 1 0,18 6 0,-18-3 0,11 5 0,-10-5 0,11 13 0,-12-12 0,8 23 0,-10-15 0,0 8 0,-3-3 0,-1-9 0,1 6 0,-1-10 0,0 3 0,-2-3 0,2 0 0,2-1 0,1-3 0,2-1 0,-3-2 0,0 0 0,1 0 0,1-4 0,-1 1 0,1-4 0,-3 5 0,-1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33:00.3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24575,'9'0'0,"-1"0"0,-1 0 0,8 3 0,-6 0 0,6 6 0,-8-4 0,0 10 0,4 2 0,-7-2 0,10 16 0,-13-19 0,5 15 0,-9-9 0,0-2 0,-2 2 0,0-5 0,0-3 0,-1 8 0,0-1 0,-3 3 0,2-4 0,1-4 0,4-6 0,2-2 0,0 1 0,0-1 0,2 1 0,2-1 0,18-2 0,51 12 0,-1-11 0,-13 3 0,4 0 0,1-2 0,-4-2 0,14 0 0,7 4 0,-73-6 0,-5 0 0,-5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33:01.0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439 0 24575,'18'18'0,"-10"-8"0,10 15 0,-10-6 0,-4 11 0,1-5 0,-5 0 0,-3-7 0,-7 6 0,-51 45 0,10-20 0,-7-5 0,-3-5 0,-9-11 0,-20 1 0,44-22 0,14-2 0,19-5 0,10 0 0,1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33:01.6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24575,'88'0'0,"-24"0"0,-18 7 0,-17 0 0,29 16 0,-31-13 0,4 9 0,-24-10 0,-1 0 0,4 11 0,-4-5 0,2 9 0,0-1 0,-1-3 0,5 3 0,-6-9 0,2-1 0,0-3 0,0-2 0,4 2 0,-4-5 0,9-1 0,-11-2 0,9-4 0,-8 0 0,-2-3 0,-1-8 0,-4 7 0,0-7 0,0 6 0,0 4 0,0-1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33:05.2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 24575,'10'0'0,"-2"0"0,-6-2 0,0 2 0,-2-2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33:05.5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 24575,'4'-3'0,"-1"2"0,-1 1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33:03.6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24575,'15'4'0,"13"-1"0,-13-3 0,9 0 0,12 0 0,-7 0 0,48 0 0,-29 0 0,25 0 0,-48 0 0,0-2 0,-23 1 0,0-1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6:28:41.6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33:04.1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24575,'12'23'0,"-3"-8"0,-2 45 0,0-7 0,-1 1 0,0 3 0,6 12 0,-3-5 0,-2-39 0,-5-17 0,0 2 0,-2-7 0,0 1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33:04.6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24575,'0'7'0,"0"1"0,0-3 0,0 1 0,0-1 0,0-1 0,0-2 0,0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33:07.5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238 18 8440,'-7'-4'0,"2"1"5088,-1-1-5088,0 4 2781,1-2-2781,-4 0 1685,4 1-1685,-1-1 6581,-7 2-6581,-1 0 0,-9 0 0,10 0 0,-4 0 0,11 0 0,-2 0 0,1 0 0,3 0 0,-3 0 0,3 0 0,-1 4 0,0 6 0,-1 8 0,0 3 0,-2 12 0,-1-2 0,-1 10 0,4 9 0,-4 22 0,9-5 0,-5 4 0,6 7 0,0-30 0,3 15 0,0-33 0,1-13 0,3-2 0,-4-10 0,5 5 0,-3-7 0,-1 3 0,0-1 0,-3-1 0,2 5 0,0-4 0,-1 1 0,6 0 0,-3-3 0,6 3 0,-4-5 0,6 3 0,2-3 0,0 4 0,14-2 0,-13 3 0,16 0 0,-11 1 0,2-1 0,15 9 0,-22-10 0,12 6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33:09.1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555 63 24575,'7'0'0,"-1"0"0,0 0 0,-1 0 0,12 0 0,-3 0 0,4 0 0,10-4 0,-1-2 0,14-4-6784,9-2 6784,-6 2 0,-3 3 0,-19 3 0,-7 2 0,-10 1 0,4-1 0,-5 2 6784,0-2-6784,1 2 0,-1-2 0,-1 6 0,1 9 0,-3 3 0,6 35 0,-3-25 0,2 17 0,-4-7 0,-2 2 0,0 28 0,0-27 0,0 21 0,3-41 0,-2 12 0,2-16 0,-3-8 0,0 4 0,0-4 0,0-1 0,0-1 0,0-1 0,-2-2 0,-7 3 0,3-4 0,-12 2 0,-13-3 0,-22 0 0,-30 0 0,0 0 0,-6 0 0,8 0 0,-2 0-970,6 0 1,-4 0 0,9 0 0,16 0 0,5 0 0,-34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33:38.4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8191,'21'0'0,"1"0"5063,2 2-5063,3 7 2818,6 5-2818,4 0 1719,-2 2-1719,-5-4 6784,11 10-6784,3-2 0,17 9 0,-11-13 0,0-1 0,22 6 0,1-1 0,1-2 0,1-8 0,-21 3 0,1-2 0,26-5 0,-33 4 0,13 0 0,-32-6 0,25 10 0,-18-12 0,6 7 0,-26-9 0,-9 0 0,3 0 0,-3 2 0,0-2 0,1 4 0,-3-3 0,1 1 0,-1-2 0,-1 0 0,-1 0 0,-1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33:40.2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24575,'9'0'0,"-2"0"0,34 0 0,-2 0 0,60 0 0,-20 0 0,-25 0 0,4 0 0,9 0 0,-1 0 0,-8 0 0,0 0 0,20 0 0,-4 0 0,-10 0 0,20 0 0,-65 0 0,12 0 0,-5 0 0,-18 0 0,16 0 0,-19 0 0,4 0 0,-5 0 0,0 0 0,1 0 0,1 0 0,-1 0 0,3 0 0,-3 0 0,2 0 0,-5 0 0,0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33:46.1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2705 1 24575,'2'6'0,"0"8"0,-2-6 0,0 12 0,0-6 0,0 6 0,0 4 0,0 5 0,0-3 0,-2-2 0,2-8 0,-7 1 0,0-1 0,-13 35 0,9-29 0,-5 19 0,6-9 0,0-13 0,-2 22 0,0-20 0,-1 11 0,-18 37 0,11-9 0,-2-6 0,0 1 0,6 12 0,-11 4 0,6 7 0,8-30 0,-7 15 0,11-33 0,-1 3 0,-10 26 0,9-20 0,-9 21 0,12-30 0,-11 33 0,6-5 0,-9 23 0,-2 9 0,2-11 0,3-10 0,-1 2 0,-3 23 0,6-34 0,1 1 0,5-3 0,1-4 0,-17 28 0,14-18 0,0 0 0,-6 5 0,-5 22 0,14-41 0,0 0 0,-10 31 0,3-2 0,1 1 0,4-26 0,-1-2 0,-4 18 0,-2 3 0,1 0 0,0-3 0,2-17 0,1 0 0,-10 37 0,1-2 0,-1 8 0,5-35 0,1 0 0,9-9 0,0-4 0,-15 22 0,9-11 0,1 0 0,-6 10 0,0-10 0,1 0 0,4 11 0,-8-6 0,0 0 0,7 8 0,-6-8 0,-1-1 0,2 7 0,3-21 0,0 2 0,-1 6 0,1-2 0,-11 29 0,0-6 0,1 1 0,-3 5 0,9-29 0,1 2 0,-9 33 0,14-47 0,-13 41 0,14-43 0,-12 30 0,3-12 0,-3 1 0,-11 26 0,5-6 0,0 0 0,-7 1 0,21-30 0,1-2 0,-19 22 0,13-16 0,-9 23 0,13-33 0,-16 42 0,14-39 0,-18 39 0,22-51 0,-3 10 0,16-33 0,2-1 0,-1 2 0,1-6 0,-2 9 0,2-5 0,1-2 0,-18 36 0,12-17 0,-16 22 0,15-26 0,3-10 0,0-2 0,0 2 0,-1 5 0,-2 0 0,5-5 0,-4 4 0,6-12 0,-4 10 0,7-10 0,-4 2 0,1 6 0,-3-2 0,-2 7 0,3-5 0,0-2 0,-3 0 0,7-5 0,-5 5 0,6-8 0,-2 3 0,0 1 0,-4 5 0,4-4 0,-3 10 0,1-7 0,-1 10 0,-1-10 0,3 7 0,-4-5 0,6-2 0,-4 8 0,3-12 0,-1 13 0,0-14 0,-3 12 0,5-10 0,-1 2 0,-1 5 0,-1-4 0,0 2 0,-1 5 0,4-12 0,-4 9 0,5-9 0,-2 9 0,2-11 0,0 9 0,-2-6 0,1-2 0,-1 3 0,2-1 0,0-1 0,0 2 0,0-5 0,-2 3 0,2 1 0,-2-2 0,2 3 0,-2-3 0,1 0 0,-5 3 0,5-5 0,-3 4 0,4-3 0,-2-1 0,2 3 0,-2-3 0,0 5 0,1-4 0,-1 4 0,2-3 0,0 0 0,0 3 0,-2 2 0,-2 5 0,-2 6 0,2-10 0,1 6 0,1-13 0,2 2 0,-2-2 0,2-1 0,0 3 0,0-3 0,-3 8 0,-1 2 0,0-2 0,-1 7 0,2-14 0,0 5 0,-1-3 0,1-2 0,1 2 0,-2 0 0,3-2 0,-5 4 0,5-5 0,-3 1 0,4-2 0,-2 1 0,2-1 0,-4 1 0,1 1 0,-1-1 0,0 3 0,-1-3 0,1 1 0,1-1 0,-1-1 0,4 2 0,-4-1 0,3 4 0,-3-7 0,4 4 0,-6-1 0,3 0 0,-4 3 0,3-3 0,2 1 0,-2-2 0,3 1 0,-3-1 0,2 1 0,-1 1 0,-1-3 0,4 3 0,-4-4 0,3 3 0,-1-1 0,0 2 0,2-1 0,-4 3 0,-1 1 0,2-1 0,-2 0 0,2-4 0,1 1 0,0-1 0,-2 0 0,3 1 0,-5-1 0,3-1 0,1 0 0,-2 0 0,1 1 0,1-1 0,0-1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34:12.4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1982 162 24575,'-17'0'0,"-31"0"0,-50 7 0,25 3 0,-6 2-1643,-1-1 0,-4 4 1643,13 2 0,-3 4 0,7-1 0,1 1 0,2 1-159,-21 7 0,-2 3 159,3 1 0,3 1 0,17-9 0,-2 1 0,0 2 0,-4 2 0,6-2 0,10-4 0,3 0 355,-11 5 1,2 3-356,5 0 0,6 0 0,1 4 0,-18 13 0,53-30 0,3-9 1606,2 7-1606,3-5 1141,-1 11-1141,2-3-6638,2 13 6638,2-1-209,0 9 209,4-1 0,6 5 0,-2-17 0,15 9 0,-13-25 6681,19 17-6681,32 20 0,6 2 0,11 4 0,7 2-448,-29-21 0,2-1 448,3-2 0,6 2 0,2-1 0,11 0 0,2-1 0,-2-2-550,-12-7 0,-1-2 0,3 1 550,20 8 0,6 2 0,-7-6 0,4-3 0,-3-4 0,5 2 0,2-1 0,-2-3 0,2-1 0,-15-5 0,3 0 0,-3-1 0,16 3 0,1-2 0,-26-6 0,7-2 0,-1 0 0,-7-1 0,18 2 0,-3-2 0,-11-3 0,4 0 0,-1 0 0,-2 0 0,-1 0 0,-2 0 0,18 0 0,3 0 0,-16 0 0,8 0 0,0 0 0,-8 0-767,-9 0 0,-6 0 0,7 0 767,14-3 0,11 0 0,-1-2 0,-8 0 0,-13-1 0,-5 0 0,2-1 0,16-1 0,4-1 0,-1-1 0,0-4 0,0 0 0,-4 1 0,9 2 0,2 1 0,-20 1 0,8-2 0,-1 0 0,-8 2 0,15-1 0,-4 1-118,-16 2 0,2-2 0,-2 1 118,25-3 0,-8-1 0,-27 5 0,-2-3 0,33-8 0,-5-3 0,-6-2 0,-31 6 0,0-4 0,-3-3 0,-3 1 938,6-2-938,34-29 1489,-47 27-1489,26-21 0,-21 14 0,0-2 0,24-23 0,-8 5 0,-1-1 2613,5-12-2613,-21 24 0,2 0 0,-3-4 0,-2 3 0,9-5 473,12-21-473,-30 40 0,-14 10 0,4-7 0,-14 16 0,6-20 0,-10 4 0,8-7 0,-8 4 0,1 7 0,-2 1 0,0 2 0,-2-19 0,-1 19 0,-3-16 0,-5 17 0,-7-6 0,-6 1 0,-15-8 0,-7 3 0,-4 0 0,-4 0 0,9 5 0,-4 1-636,-21-3 0,-11-3 1,3 5 635,-6 0 0,0 3 0,8 2 0,-5 0 0,-1 0 0,-4 1 0,-1 2 0,3 0 0,17 6 0,2 0 0,-2 0 0,-15-4 0,-4-1 0,5 4 0,-16 5 0,4 2 0,6 0 0,1 1-3077,-3-1 1,-3 0 3076,12 3 0,-5 1 0,4-1 0,-13-3 0,-2 1-570,23 2 1,-6 1 0,0 0 0,6 1 569,-20-1 0,2 0-192,1 0 1,-6 0 0,7 0 191,1 0 0,3 0 0,-15 0 0,4 0 0,30 0 0,4 0 0,4-1 0,1 2 0,5 1 0,-2 2 491,-18 3 1,1 1-492,17 0 0,2 0 0,-14 2 0,1 1 0,12-2 0,3 1 5226,-29 10-5226,18-8 0,3 1 3544,8 4-3544,-12-3 1158,35-5-1158,15-4 0,-17 4 0,19-4 0,-4 0 0,4-3 0,3 0 0,-6 2 0,5-3 0,-2 5 0,1-2 0,2-1 0,-6 7 0,8-9 0,-5 7 0,5-5 0,-2 1 0,3 0 0,-3 1 0,-1-1 0,-2 1 0,-5 3 0,-2-2 0,-13 10 0,-21 7 0,-4 2 0,-26 8 0,2-7 0,-3-1-648,26-8 0,-3 1 648,-12-1 0,-7 2 0,8-3 0,15-4 0,4-1 0,-11 0 0,3-2 0,-18 4 0,40-6 0,4-1 0,31-6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34:13.2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1 182 24575,'32'-10'0,"-4"2"0,32-12 0,30-11 0,-9 2 0,-2 8 0,2 2 0,15-3 0,-32 13 0,3 3 0,-10 2 0,-2 2 0,36 2 0,-12 0 0,1 0 0,-27 0 0,0 0 0,32 0 0,1 0 0,-33 0 0,-3 0 0,11 0 0,0 0 0,-8 0 0,-4 0 0,21 0 0,-6 0 0,-36 0 0,-20 0 0,6 0 0,-8 0 0,0 0 0,-4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34:17.7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167 1 8191,'-7'2'0,"-1"0"5063,3 0-5063,-8 8 2818,8-6-2818,-8 8 1719,8-5-1719,-5 7 6784,-1 4-6784,-2 2 0,-13 17 0,13-10 0,-7 7 0,11 27 0,5-23 0,0 40 0,4 13 0,0-10 0,4-15 0,3-1 0,7 14 0,2-13 0,-1-33 0,-8-24 0,0-4 0,1 0 0,-3-2 0,8 2 0,-3 0 0,2-2 0,-2-1 0,-7-2 0,1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6:42:08.2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34:19.0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24575,'25'14'0,"13"2"0,14 10 0,1-6 0,4-2 0,17 5 0,-23-2 0,-5-2 0,-12-6 0,-18 6 0,-14-2 0,-7 8 0,-24 42 0,-4-14 0,-23 20 0,17-39 0,11-14 0,12-9 0,11-7 0,3-2 0,5 0 0,1-2 0,2 0 0,1 0 0,4 0 0,-6 0 0,1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39:04.8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60 5 24575,'-13'-5'0,"2"5"0,-4 10 0,6 6 0,3-1 0,3 14 0,1-19 0,4 14 0,0-19 0,9 7 0,6 1 0,17 12 0,39 17 0,1-6 0,-9-8 0,0-2 0,17 4 0,-33-12 0,2 1 0,39 18 0,-20-15 0,-16-6 0,0-3 0,4-6 0,-4-2 0,-29-7 0,-19 0 0,2-11 0,-7 0-1696,2-2 0,-3 6 0,0 7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6:39:30.8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48 24575,'7'-9'0,"1"3"0,-6 4 0,2 0 0,1-3 0,-1 1 0,-2-5 0,2 6 0,-3-3 0,1 6 0,-2-2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03:12.4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24575,'6'0'0,"-1"0"0,-3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28:46.0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13 24575,'6'-4'0,"-1"2"0,5-2 0,-3 3 0,2-1 0,6 2 0,-2 0 0,13 0 0,23 0 0,10 0 0,0 0 0,4 0 0,30 0 0,-18 0 0,0 0 0,-25 0 0,1 0 0,29 0 0,1 0 0,-27 0 0,-2 0 0,13 0 0,1 0 0,-14 0 0,-2 0 0,39 0 0,-28 0 0,-1 0 0,19 0 0,11 0 0,-27 0 0,-1 0 0,1 0 0,27 0 0,-39 0 0,10 0 0,-34 0 0,-15 0 0,24 0 0,-24 0 0,24 0 0,38 0 0,-2 0 0,-3 0 0,2 0 0,10 0 0,-26 0 0,0 0 0,38 0 0,-5 0 0,-23 0 0,1 0 0,25 0 0,-21 0 0,0 0 0,21 0 0,-8 0 0,-21 0 0,-39 0 0,11 0 0,-18 0 0,-3 0-6784,0 0 6784,-7 0 0,12 0 0,-4 0 0,2 0 0,4 0 0,13 0 0,-14 0 6784,19 0-6784,-29 0 0,2 0 0,-9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8T05:15:24.9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 24575,'0'-5'0,"2"-1"0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8T05:16:04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24575,'651'0'-1365,"-634"0"-5461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32:55.9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1591 103 24575,'-20'0'0,"-39"0"0,16 0 0,-13-1 0,-5 2 0,-21 5 0,3 0 0,-1 2 0,-16 8 0,31-3 0,-2 1 0,10-1 0,2 2 0,-36 14 0,25-7 0,2-1 0,-15 9 0,-12 6 0,20-6 0,30-12 0,-12 15 0,31-14 0,1 2 0,-9 9 0,11-11 0,-6 6 0,1-4 0,14-10 0,-5 2 0,6 1 0,-4 4 0,5-4 0,0 5 0,4-4 0,1 5 0,0 19 0,3-19 0,0 20 0,2-25 0,1 4 0,15 17 0,10-3 0,19 9 0,7 2 0,-9-11 0,2-2 0,25 10 0,6-1-539,6 0 1,0-4 538,-21-13 0,3-1 0,11 5 0,7 2 0,-7-4 0,-9-6 0,-1-1 0,-5 0 0,3 1 0,2-2 0,1-5 0,1-1 0,-3-2 0,10 4 0,4-1 0,10-1 0,10-1 0,-8 1 0,-8 2 0,-3-1 0,-13-3 0,3-1 0,-4 1 0,9 3 0,-5 0 0,-11-4 0,0-1 0,1-2 0,3-1 0,13 4 0,-1-2 0,-17-5 0,-1-1 0,18 4 0,1-1 0,1-2 0,-3-2 0,-13 1 0,3 0 0,4 0 0,5 0 0,-5 0 0,-4 0 0,0 0 0,3 1 0,6-1 0,-7-1 0,-2-2 0,-2-1-56,13 0 1,3 0 55,-1-1 0,-3 1 0,-19 0 0,3 1 0,36 2 0,0 2 0,-35-1 0,-2 0-282,18 0 1,1 0 281,-9 0 0,-3 0 0,-9 0 0,1 0 0,29 0 0,-1 0 0,-31 0 0,-2 0 0,17 0 0,3 0 0,0 0 0,-1 0 0,-9 0 0,3 0 0,6 0 0,7 0 0,-5 0 0,3 0 0,-1 0 0,20 0 0,6 0 0,-23 0 0,2 0 0,-3 0-828,6 0 0,4 0 828,-10 0 0,11 0 0,-1 0 0,-9 0 0,10 0 0,-3 0 0,-6 0 0,5 0 0,-3 0 0,20 0 0,-6 0 0,-20 0 0,1 0 0,-3 0 0,5 0 0,-7 0 249,-7 0 0,-1 0-249,28 0 0,-1 0 0,-37 0 0,-3 0 50,6 0 1,0 0-51,1 0 0,-5 0 531,1-3-531,23 2 0,-47-1 1766,2-3-1766,1 4 511,-4-6-511,-14 7 0,12-8 0,1 2 0,3-4 0,1-1 0,-1 2 0,7-6 0,-10 6 0,5-3 0,-15 7 0,3-2 0,3-4 0,-3 0 0,-6 2 0,1-2 0,-7 5 0,3-11 0,-6 8 0,16-20 0,-14 14 0,18-23 0,-2-11 0,0 3 0,18-41 0,-18 39 0,1-7 0,-11 24 0,-11 20 0,6-30 0,-7 12 0,3-30 0,-4-12 0,0 4 0,-2 8 0,-1 21 0,-2 26 0,-29-38 0,-18-6 0,-13-3 0,-10-4-481,8 13 0,-2 2 481,14 11 0,-3 0 0,-2 3 0,-7 3 0,-4 4 0,4 4 0,-9-2 0,-2 5-495,-4 4 1,-6 3 0,5 4 494,1 4 0,3 3 0,-17 1 0,-4 2 0,28-1 0,-1 0 0,2 0 0,-18 0 0,-6 0-602,16 0 0,-7 0 1,-2 0-1,6 0 602,3 0 0,4 0 0,-7 0 0,-10 0 0,-9 0 0,-1 0 0,10 0 0,10 0 0,7 0 0,-3 0 0,-19 0 0,-4 0 0,1 0 0,5 0 0,1 0 0,3 0 0,17 0 0,2 0 0,-5 0 0,-10 0 0,-9 0 0,1 0 0,9 0-565,12 0 1,5 0-1,-2 0 565,-16 0 0,-4 0 0,1 0-36,5-1 1,2 1 0,4 1 35,-4 1 0,-2 3 0,-4-1 0,-7 1 0,12 2 0,20 0 0,5 2 337,-22 2 0,2 0-337,25-1 0,5-1 2233,-20 0-2233,1 4 2034,39-12-2034,15 1 1077,-32-2-1077,14 0 634,-64 0-634,45 0 0,-27 4 0,19 2 0,23 2 0,-16-2 0,22-4 0,-52 4 0,20 1 0,8-3 0,-2-1 0,-37 2 0,14 1 0,15-5 0,0-1 0,-18 6 0,28-6 0,-4 0 0,-12 0 0,-1 0-507,14 0 1,-4 0 506,-6 0 0,-8 0 0,5 0 0,0 0 0,1 0 0,-17 0 0,-3 0 0,1 0 0,2 0 0,22 0 0,-2 0 0,-5 0 0,-7 0 0,8 0 0,9 0 0,2 0 0,-17 0 0,-1 0 0,14 0 0,4 0 0,-22 0 0,26 0 0,6 0 0,9 0 0,3 0 0,26 0 1013,4 0-1013,-5 0 0,6 2 0,-11-2 0,11 2 0,-8-2 0,8 2 0,-6 2 0,4-2 0,-3 1 0,5-3 0,1 0 0,-4 0 0,5 0 0,-1 0 0,3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68719C-45BB-4DA3-B279-45D62735E895}" type="datetimeFigureOut">
              <a:rPr lang="en-US" smtClean="0"/>
              <a:t>9/6/22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70FA9C-6DD3-4EFD-B6A1-C6EC778C67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0147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70FA9C-6DD3-4EFD-B6A1-C6EC778C673C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2176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6E399-3E9C-45F4-B7CE-60588CF127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15F89D-3C94-4101-8992-F34F966AC8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98D79C-04D5-4C35-B2BD-0473EE29AB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9C319-D7D2-4BE8-96B7-7FC78EC2A8D0}" type="datetime1">
              <a:rPr lang="en-US" smtClean="0"/>
              <a:t>9/6/22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1E23E7-B0EB-42C6-B91C-91BAE8B6AC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0AF94D-8AC6-492A-8509-EABAED11C7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8A9C9-8565-4928-9E41-6D5E5DE9E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0394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DAA9B8-7554-429F-A996-FE634AD55A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05BB99-EF11-4AE6-BF5E-C6402827F4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2F35D0-756F-4F29-ADE1-2829A283D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6F2A9-7023-4B66-92C4-39665D985140}" type="datetime1">
              <a:rPr lang="en-US" smtClean="0"/>
              <a:t>9/6/22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3D3E46-7A1D-4F1B-99AA-57CFDEBA51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D1D69D-4A66-4A69-9741-853EAF074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8A9C9-8565-4928-9E41-6D5E5DE9E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7376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52B3FB2-4F28-431D-892F-D624CC0CB63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3DF30A4-4CBB-44FD-8D80-B39A49E6D3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1DE12B-CE8B-452C-9169-AA6ADB7233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BEC1F-D14B-4A15-852B-012322332FA7}" type="datetime1">
              <a:rPr lang="en-US" smtClean="0"/>
              <a:t>9/6/22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EE5A29-0DF8-49BF-90B5-1E622E91B5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B4FAB9-E557-4C3A-AD83-43644E56E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8A9C9-8565-4928-9E41-6D5E5DE9E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74116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D77B07-090B-4415-B278-4E1CF7898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964E2-C925-4DE8-9DDE-01BC114239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DE8BCA-EEEA-44FB-8B61-91C19A2579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30B19-E1D7-44A8-8C38-68990C791145}" type="datetime1">
              <a:rPr lang="en-US" smtClean="0"/>
              <a:t>9/6/22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6D0DF5-631B-4D62-907E-050840EC93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106D6C-197F-46E6-BAA2-D08CC2C8D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8A9C9-8565-4928-9E41-6D5E5DE9E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8259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D39F01-545F-4BE7-99AE-36C99EF82D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91F1E3-9186-42E4-8AE0-2D96EA25B9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731340-C018-4397-88FC-2DD8C58CCF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03C6E1-6809-412F-B078-27D4E43D73A3}" type="datetime1">
              <a:rPr lang="en-US" smtClean="0"/>
              <a:t>9/6/22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9E7B9A-F310-499C-8618-619B4850A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5E84EB-8F26-4A31-B01E-70235FDD01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8A9C9-8565-4928-9E41-6D5E5DE9E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4355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27DC17-1818-4C8A-838B-A79F0143CE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D0C44-4F91-47E9-AB16-DA61DE358D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94EC61-CEFF-4921-B4B5-8D76A098E0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09553B-20C3-4CEB-AE3A-B97DF4EDE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AC8E7-D707-4524-B5D1-42766204AF1C}" type="datetime1">
              <a:rPr lang="en-US" smtClean="0"/>
              <a:t>9/6/22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816DEF-1345-43BC-9A1B-7EF339990A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5B6F50-52F7-4353-AAF8-77DECF9EBF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8A9C9-8565-4928-9E41-6D5E5DE9E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4615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DCD8B-05B2-4929-B7C4-35F2C33F6A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B78E4B-70A7-4EBB-8968-837164DAB7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3E0E10-22F1-4D23-A3D9-BE6C46DCAC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06AB4EF-D13C-4704-B2FA-3FE5D08DC73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0AC5900-AA3F-4D8C-AB8A-F8537D3861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623088-692D-4EB3-BB43-31B235453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82DC6-F3F7-4C5B-90D4-3B30DE2EA1A3}" type="datetime1">
              <a:rPr lang="en-US" smtClean="0"/>
              <a:t>9/6/22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931FB6B-8041-454D-81B4-36EF8A6406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7338F0D-3BDB-4655-B5E6-80FE538B83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8A9C9-8565-4928-9E41-6D5E5DE9E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4849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51C4DF-6136-45DB-849E-10415A557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0BDA4D1-B21A-4EA3-8652-6677B2A745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8D3219-E56D-4B06-8ECC-BC6E6385DC92}" type="datetime1">
              <a:rPr lang="en-US" smtClean="0"/>
              <a:t>9/6/22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0561B8-F785-417E-B045-281EF2CBB5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E37D5F-2603-42CB-81F1-9028DBD83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8A9C9-8565-4928-9E41-6D5E5DE9E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4019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ECF9B9D-F200-40F9-833D-DAB2B2F6DA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FC648-11EE-4297-A46D-ED6B73C98D9C}" type="datetime1">
              <a:rPr lang="en-US" smtClean="0"/>
              <a:t>9/6/22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A0CFDF6-AE90-4EF4-8E12-5B99E0F505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F3EB76-0A21-480C-A005-C25ED3B20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8A9C9-8565-4928-9E41-6D5E5DE9E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4115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45A7CD-9387-460B-BE22-7AF91E5D68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4410E2-8A9C-46D9-82D0-B5EC7E338F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6BECB4-97F5-41B1-BB8C-9E1105FAEB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C94BF7-0DC9-492C-9215-965C6AE08C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759C4-E8B3-4277-A8D3-2F0B0D8B4268}" type="datetime1">
              <a:rPr lang="en-US" smtClean="0"/>
              <a:t>9/6/22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0E441A-8EE5-4EAC-86E4-0F1692F423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08C129-7E10-4DDF-94E4-6FCDBFDADD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8A9C9-8565-4928-9E41-6D5E5DE9E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5034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F3EEF1-1BE6-409D-8A77-951949961D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6BA7C7F-88C2-47FD-A33B-9CF5539D80C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61D6C0-40A9-4A73-BB59-2326026FE4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699E73-0EAE-433F-8913-484ADF07B4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0C4D0-C669-4836-B1E9-29A75A410B1F}" type="datetime1">
              <a:rPr lang="en-US" smtClean="0"/>
              <a:t>9/6/22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8363D3-9D0C-4DC3-A39B-D95E41C330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8CB13E-13B2-457F-A2D6-0B7095378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8A9C9-8565-4928-9E41-6D5E5DE9E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3063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3AC6C8E-DB26-4363-8FB7-ED8CBA10F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00E7A9-31F9-4E7F-AE5E-8C957DB36F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789FCE-704B-49C0-A848-C01CE1FE2E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597E39-3B61-436A-A8B3-4B3723DFA52A}" type="datetime1">
              <a:rPr lang="en-US" smtClean="0"/>
              <a:t>9/6/22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1DCAE2-174D-4979-958E-73F025EC3E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5C906A-2121-4F50-88A0-B032BFF1CC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F8A9C9-8565-4928-9E41-6D5E5DE9E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6183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g"/><Relationship Id="rId3" Type="http://schemas.openxmlformats.org/officeDocument/2006/relationships/image" Target="../media/image231.png"/><Relationship Id="rId7" Type="http://schemas.openxmlformats.org/officeDocument/2006/relationships/image" Target="../media/image321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10.png"/><Relationship Id="rId5" Type="http://schemas.openxmlformats.org/officeDocument/2006/relationships/image" Target="../media/image15.jpg"/><Relationship Id="rId10" Type="http://schemas.openxmlformats.org/officeDocument/2006/relationships/image" Target="../media/image104.png"/><Relationship Id="rId4" Type="http://schemas.openxmlformats.org/officeDocument/2006/relationships/image" Target="../media/image2910.png"/><Relationship Id="rId9" Type="http://schemas.openxmlformats.org/officeDocument/2006/relationships/customXml" Target="../ink/ink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5.png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1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1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customXml" Target="../ink/ink3.xm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28" Type="http://schemas.openxmlformats.org/officeDocument/2006/relationships/image" Target="../media/image178.png"/><Relationship Id="rId9" Type="http://schemas.openxmlformats.org/officeDocument/2006/relationships/customXml" Target="../ink/ink4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10.png"/><Relationship Id="rId13" Type="http://schemas.openxmlformats.org/officeDocument/2006/relationships/image" Target="../media/image4610.png"/><Relationship Id="rId18" Type="http://schemas.openxmlformats.org/officeDocument/2006/relationships/image" Target="../media/image5110.png"/><Relationship Id="rId26" Type="http://schemas.openxmlformats.org/officeDocument/2006/relationships/image" Target="../media/image5910.png"/><Relationship Id="rId3" Type="http://schemas.openxmlformats.org/officeDocument/2006/relationships/image" Target="../media/image360.png"/><Relationship Id="rId21" Type="http://schemas.openxmlformats.org/officeDocument/2006/relationships/image" Target="../media/image5410.png"/><Relationship Id="rId7" Type="http://schemas.openxmlformats.org/officeDocument/2006/relationships/image" Target="../media/image4010.png"/><Relationship Id="rId12" Type="http://schemas.openxmlformats.org/officeDocument/2006/relationships/image" Target="../media/image4510.png"/><Relationship Id="rId17" Type="http://schemas.openxmlformats.org/officeDocument/2006/relationships/image" Target="../media/image5010.png"/><Relationship Id="rId25" Type="http://schemas.openxmlformats.org/officeDocument/2006/relationships/image" Target="../media/image5810.png"/><Relationship Id="rId16" Type="http://schemas.openxmlformats.org/officeDocument/2006/relationships/image" Target="../media/image4910.png"/><Relationship Id="rId20" Type="http://schemas.openxmlformats.org/officeDocument/2006/relationships/image" Target="../media/image53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10.png"/><Relationship Id="rId11" Type="http://schemas.openxmlformats.org/officeDocument/2006/relationships/image" Target="../media/image4410.png"/><Relationship Id="rId24" Type="http://schemas.openxmlformats.org/officeDocument/2006/relationships/image" Target="../media/image33.png"/><Relationship Id="rId5" Type="http://schemas.openxmlformats.org/officeDocument/2006/relationships/image" Target="../media/image3810.png"/><Relationship Id="rId15" Type="http://schemas.openxmlformats.org/officeDocument/2006/relationships/image" Target="../media/image4810.png"/><Relationship Id="rId23" Type="http://schemas.openxmlformats.org/officeDocument/2006/relationships/image" Target="../media/image5610.png"/><Relationship Id="rId10" Type="http://schemas.openxmlformats.org/officeDocument/2006/relationships/image" Target="../media/image4310.png"/><Relationship Id="rId19" Type="http://schemas.openxmlformats.org/officeDocument/2006/relationships/image" Target="../media/image5210.png"/><Relationship Id="rId4" Type="http://schemas.openxmlformats.org/officeDocument/2006/relationships/image" Target="../media/image370.png"/><Relationship Id="rId9" Type="http://schemas.openxmlformats.org/officeDocument/2006/relationships/image" Target="../media/image4210.png"/><Relationship Id="rId14" Type="http://schemas.openxmlformats.org/officeDocument/2006/relationships/image" Target="../media/image4710.png"/><Relationship Id="rId22" Type="http://schemas.openxmlformats.org/officeDocument/2006/relationships/image" Target="../media/image5510.png"/><Relationship Id="rId27" Type="http://schemas.openxmlformats.org/officeDocument/2006/relationships/image" Target="../media/image611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9" Type="http://schemas.openxmlformats.org/officeDocument/2006/relationships/image" Target="../media/image57.png"/><Relationship Id="rId34" Type="http://schemas.openxmlformats.org/officeDocument/2006/relationships/image" Target="../media/image520.png"/><Relationship Id="rId42" Type="http://schemas.openxmlformats.org/officeDocument/2006/relationships/image" Target="../media/image500.png"/><Relationship Id="rId33" Type="http://schemas.openxmlformats.org/officeDocument/2006/relationships/image" Target="../media/image510.png"/><Relationship Id="rId38" Type="http://schemas.openxmlformats.org/officeDocument/2006/relationships/image" Target="../media/image56.png"/><Relationship Id="rId2" Type="http://schemas.openxmlformats.org/officeDocument/2006/relationships/image" Target="../media/image490.png"/><Relationship Id="rId41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32" Type="http://schemas.openxmlformats.org/officeDocument/2006/relationships/image" Target="../media/image440.png"/><Relationship Id="rId37" Type="http://schemas.openxmlformats.org/officeDocument/2006/relationships/image" Target="../media/image55.png"/><Relationship Id="rId40" Type="http://schemas.openxmlformats.org/officeDocument/2006/relationships/image" Target="../media/image58.png"/><Relationship Id="rId36" Type="http://schemas.openxmlformats.org/officeDocument/2006/relationships/image" Target="../media/image54.png"/><Relationship Id="rId31" Type="http://schemas.openxmlformats.org/officeDocument/2006/relationships/image" Target="../media/image1010.png"/><Relationship Id="rId35" Type="http://schemas.openxmlformats.org/officeDocument/2006/relationships/image" Target="../media/image53.png"/><Relationship Id="rId43" Type="http://schemas.openxmlformats.org/officeDocument/2006/relationships/image" Target="../media/image6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105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13" Type="http://schemas.openxmlformats.org/officeDocument/2006/relationships/image" Target="../media/image82.png"/><Relationship Id="rId3" Type="http://schemas.openxmlformats.org/officeDocument/2006/relationships/image" Target="../media/image690.png"/><Relationship Id="rId7" Type="http://schemas.openxmlformats.org/officeDocument/2006/relationships/image" Target="../media/image77.png"/><Relationship Id="rId12" Type="http://schemas.openxmlformats.org/officeDocument/2006/relationships/image" Target="../media/image87.png"/><Relationship Id="rId2" Type="http://schemas.openxmlformats.org/officeDocument/2006/relationships/image" Target="../media/image6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11" Type="http://schemas.openxmlformats.org/officeDocument/2006/relationships/image" Target="../media/image86.png"/><Relationship Id="rId5" Type="http://schemas.openxmlformats.org/officeDocument/2006/relationships/image" Target="../media/image71.png"/><Relationship Id="rId10" Type="http://schemas.openxmlformats.org/officeDocument/2006/relationships/image" Target="../media/image80.png"/><Relationship Id="rId4" Type="http://schemas.openxmlformats.org/officeDocument/2006/relationships/image" Target="../media/image79.png"/><Relationship Id="rId9" Type="http://schemas.openxmlformats.org/officeDocument/2006/relationships/image" Target="../media/image8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0.png"/><Relationship Id="rId7" Type="http://schemas.openxmlformats.org/officeDocument/2006/relationships/image" Target="../media/image93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81.png"/><Relationship Id="rId3" Type="http://schemas.openxmlformats.org/officeDocument/2006/relationships/image" Target="../media/image2071.png"/><Relationship Id="rId7" Type="http://schemas.openxmlformats.org/officeDocument/2006/relationships/image" Target="../media/image1920.png"/><Relationship Id="rId2" Type="http://schemas.openxmlformats.org/officeDocument/2006/relationships/image" Target="../media/image18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30.png"/><Relationship Id="rId5" Type="http://schemas.openxmlformats.org/officeDocument/2006/relationships/image" Target="../media/image1900.png"/><Relationship Id="rId10" Type="http://schemas.openxmlformats.org/officeDocument/2006/relationships/image" Target="../media/image2340.png"/><Relationship Id="rId4" Type="http://schemas.openxmlformats.org/officeDocument/2006/relationships/image" Target="../media/image1871.png"/><Relationship Id="rId9" Type="http://schemas.openxmlformats.org/officeDocument/2006/relationships/image" Target="../media/image194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70.png"/><Relationship Id="rId13" Type="http://schemas.openxmlformats.org/officeDocument/2006/relationships/image" Target="../media/image2121.png"/><Relationship Id="rId18" Type="http://schemas.openxmlformats.org/officeDocument/2006/relationships/image" Target="../media/image2441.png"/><Relationship Id="rId3" Type="http://schemas.openxmlformats.org/officeDocument/2006/relationships/image" Target="../media/image1970.png"/><Relationship Id="rId7" Type="http://schemas.openxmlformats.org/officeDocument/2006/relationships/image" Target="../media/image2010.png"/><Relationship Id="rId12" Type="http://schemas.openxmlformats.org/officeDocument/2006/relationships/image" Target="../media/image2111.png"/><Relationship Id="rId17" Type="http://schemas.openxmlformats.org/officeDocument/2006/relationships/image" Target="../media/image2432.png"/><Relationship Id="rId2" Type="http://schemas.openxmlformats.org/officeDocument/2006/relationships/image" Target="../media/image1960.png"/><Relationship Id="rId16" Type="http://schemas.openxmlformats.org/officeDocument/2006/relationships/image" Target="../media/image24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60.png"/><Relationship Id="rId11" Type="http://schemas.openxmlformats.org/officeDocument/2006/relationships/image" Target="../media/image2390.png"/><Relationship Id="rId5" Type="http://schemas.openxmlformats.org/officeDocument/2006/relationships/image" Target="../media/image2351.png"/><Relationship Id="rId15" Type="http://schemas.openxmlformats.org/officeDocument/2006/relationships/image" Target="../media/image2411.png"/><Relationship Id="rId10" Type="http://schemas.openxmlformats.org/officeDocument/2006/relationships/image" Target="../media/image2381.png"/><Relationship Id="rId4" Type="http://schemas.openxmlformats.org/officeDocument/2006/relationships/image" Target="../media/image2350.png"/><Relationship Id="rId9" Type="http://schemas.openxmlformats.org/officeDocument/2006/relationships/image" Target="../media/image2090.png"/><Relationship Id="rId14" Type="http://schemas.openxmlformats.org/officeDocument/2006/relationships/image" Target="../media/image2400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10.png"/><Relationship Id="rId13" Type="http://schemas.openxmlformats.org/officeDocument/2006/relationships/image" Target="../media/image2391.png"/><Relationship Id="rId3" Type="http://schemas.openxmlformats.org/officeDocument/2006/relationships/image" Target="../media/image1880.png"/><Relationship Id="rId7" Type="http://schemas.openxmlformats.org/officeDocument/2006/relationships/image" Target="../media/image1920.png"/><Relationship Id="rId12" Type="http://schemas.openxmlformats.org/officeDocument/2006/relationships/image" Target="../media/image2380.png"/><Relationship Id="rId17" Type="http://schemas.openxmlformats.org/officeDocument/2006/relationships/image" Target="../media/image736.png"/><Relationship Id="rId2" Type="http://schemas.openxmlformats.org/officeDocument/2006/relationships/image" Target="../media/image1870.png"/><Relationship Id="rId16" Type="http://schemas.openxmlformats.org/officeDocument/2006/relationships/customXml" Target="../ink/ink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02.png"/><Relationship Id="rId11" Type="http://schemas.openxmlformats.org/officeDocument/2006/relationships/image" Target="../media/image2100.png"/><Relationship Id="rId5" Type="http://schemas.openxmlformats.org/officeDocument/2006/relationships/image" Target="../media/image2070.png"/><Relationship Id="rId15" Type="http://schemas.openxmlformats.org/officeDocument/2006/relationships/image" Target="../media/image2141.png"/><Relationship Id="rId10" Type="http://schemas.openxmlformats.org/officeDocument/2006/relationships/image" Target="../media/image2421.png"/><Relationship Id="rId4" Type="http://schemas.openxmlformats.org/officeDocument/2006/relationships/image" Target="../media/image2392.png"/><Relationship Id="rId9" Type="http://schemas.openxmlformats.org/officeDocument/2006/relationships/image" Target="../media/image2131.png"/><Relationship Id="rId14" Type="http://schemas.openxmlformats.org/officeDocument/2006/relationships/image" Target="../media/image2130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10.png"/><Relationship Id="rId13" Type="http://schemas.openxmlformats.org/officeDocument/2006/relationships/image" Target="../media/image2401.png"/><Relationship Id="rId3" Type="http://schemas.openxmlformats.org/officeDocument/2006/relationships/image" Target="../media/image1880.png"/><Relationship Id="rId7" Type="http://schemas.openxmlformats.org/officeDocument/2006/relationships/image" Target="../media/image1920.png"/><Relationship Id="rId12" Type="http://schemas.openxmlformats.org/officeDocument/2006/relationships/image" Target="../media/image2160.png"/><Relationship Id="rId2" Type="http://schemas.openxmlformats.org/officeDocument/2006/relationships/image" Target="../media/image1870.png"/><Relationship Id="rId16" Type="http://schemas.openxmlformats.org/officeDocument/2006/relationships/image" Target="../media/image22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02.png"/><Relationship Id="rId11" Type="http://schemas.openxmlformats.org/officeDocument/2006/relationships/image" Target="../media/image2150.png"/><Relationship Id="rId5" Type="http://schemas.openxmlformats.org/officeDocument/2006/relationships/image" Target="../media/image2070.png"/><Relationship Id="rId15" Type="http://schemas.openxmlformats.org/officeDocument/2006/relationships/image" Target="../media/image2190.png"/><Relationship Id="rId10" Type="http://schemas.openxmlformats.org/officeDocument/2006/relationships/image" Target="../media/image1950.png"/><Relationship Id="rId4" Type="http://schemas.openxmlformats.org/officeDocument/2006/relationships/image" Target="../media/image2392.png"/><Relationship Id="rId9" Type="http://schemas.openxmlformats.org/officeDocument/2006/relationships/image" Target="../media/image2151.png"/><Relationship Id="rId14" Type="http://schemas.openxmlformats.org/officeDocument/2006/relationships/image" Target="../media/image2180.png"/></Relationships>
</file>

<file path=ppt/slides/_rels/slide53.xml.rels><?xml version="1.0" encoding="UTF-8" standalone="yes"?>
<Relationships xmlns="http://schemas.openxmlformats.org/package/2006/relationships"><Relationship Id="rId273" Type="http://schemas.openxmlformats.org/officeDocument/2006/relationships/image" Target="../media/image824.png"/><Relationship Id="rId294" Type="http://schemas.openxmlformats.org/officeDocument/2006/relationships/customXml" Target="../ink/ink23.xml"/><Relationship Id="rId299" Type="http://schemas.openxmlformats.org/officeDocument/2006/relationships/image" Target="../media/image835.png"/><Relationship Id="rId303" Type="http://schemas.openxmlformats.org/officeDocument/2006/relationships/image" Target="../media/image837.png"/><Relationship Id="rId308" Type="http://schemas.openxmlformats.org/officeDocument/2006/relationships/customXml" Target="../ink/ink30.xml"/><Relationship Id="rId7" Type="http://schemas.openxmlformats.org/officeDocument/2006/relationships/image" Target="../media/image2402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2250.png"/><Relationship Id="rId268" Type="http://schemas.openxmlformats.org/officeDocument/2006/relationships/customXml" Target="../ink/ink10.xml"/><Relationship Id="rId271" Type="http://schemas.openxmlformats.org/officeDocument/2006/relationships/image" Target="../media/image823.png"/><Relationship Id="rId276" Type="http://schemas.openxmlformats.org/officeDocument/2006/relationships/customXml" Target="../ink/ink14.xml"/><Relationship Id="rId284" Type="http://schemas.openxmlformats.org/officeDocument/2006/relationships/customXml" Target="../ink/ink18.xml"/><Relationship Id="rId289" Type="http://schemas.openxmlformats.org/officeDocument/2006/relationships/image" Target="../media/image831.png"/><Relationship Id="rId292" Type="http://schemas.openxmlformats.org/officeDocument/2006/relationships/customXml" Target="../ink/ink22.xml"/><Relationship Id="rId297" Type="http://schemas.openxmlformats.org/officeDocument/2006/relationships/image" Target="../media/image834.png"/><Relationship Id="rId306" Type="http://schemas.openxmlformats.org/officeDocument/2006/relationships/customXml" Target="../ink/ink29.xml"/><Relationship Id="rId11" Type="http://schemas.openxmlformats.org/officeDocument/2006/relationships/image" Target="../media/image1950.png"/><Relationship Id="rId301" Type="http://schemas.openxmlformats.org/officeDocument/2006/relationships/image" Target="../media/image836.png"/><Relationship Id="rId5" Type="http://schemas.openxmlformats.org/officeDocument/2006/relationships/image" Target="../media/image8310.png"/><Relationship Id="rId152" Type="http://schemas.openxmlformats.org/officeDocument/2006/relationships/image" Target="../media/image3240.png"/><Relationship Id="rId19" Type="http://schemas.openxmlformats.org/officeDocument/2006/relationships/customXml" Target="../ink/ink7.xml"/><Relationship Id="rId266" Type="http://schemas.openxmlformats.org/officeDocument/2006/relationships/customXml" Target="../ink/ink9.xml"/><Relationship Id="rId274" Type="http://schemas.openxmlformats.org/officeDocument/2006/relationships/customXml" Target="../ink/ink13.xml"/><Relationship Id="rId279" Type="http://schemas.openxmlformats.org/officeDocument/2006/relationships/image" Target="../media/image827.png"/><Relationship Id="rId287" Type="http://schemas.openxmlformats.org/officeDocument/2006/relationships/image" Target="../media/image830.png"/><Relationship Id="rId295" Type="http://schemas.openxmlformats.org/officeDocument/2006/relationships/image" Target="../media/image833.png"/><Relationship Id="rId309" Type="http://schemas.openxmlformats.org/officeDocument/2006/relationships/image" Target="../media/image840.png"/><Relationship Id="rId14" Type="http://schemas.openxmlformats.org/officeDocument/2006/relationships/image" Target="../media/image2230.png"/><Relationship Id="rId282" Type="http://schemas.openxmlformats.org/officeDocument/2006/relationships/customXml" Target="../ink/ink17.xml"/><Relationship Id="rId290" Type="http://schemas.openxmlformats.org/officeDocument/2006/relationships/customXml" Target="../ink/ink21.xml"/><Relationship Id="rId304" Type="http://schemas.openxmlformats.org/officeDocument/2006/relationships/customXml" Target="../ink/ink28.xml"/><Relationship Id="rId8" Type="http://schemas.openxmlformats.org/officeDocument/2006/relationships/image" Target="../media/image1920.png"/><Relationship Id="rId3" Type="http://schemas.openxmlformats.org/officeDocument/2006/relationships/image" Target="../media/image1870.png"/><Relationship Id="rId269" Type="http://schemas.openxmlformats.org/officeDocument/2006/relationships/image" Target="../media/image822.png"/><Relationship Id="rId277" Type="http://schemas.openxmlformats.org/officeDocument/2006/relationships/image" Target="../media/image826.png"/><Relationship Id="rId285" Type="http://schemas.openxmlformats.org/officeDocument/2006/relationships/image" Target="../media/image829.png"/><Relationship Id="rId298" Type="http://schemas.openxmlformats.org/officeDocument/2006/relationships/customXml" Target="../ink/ink25.xml"/><Relationship Id="rId12" Type="http://schemas.openxmlformats.org/officeDocument/2006/relationships/image" Target="../media/image2150.png"/><Relationship Id="rId17" Type="http://schemas.openxmlformats.org/officeDocument/2006/relationships/image" Target="../media/image2440.png"/><Relationship Id="rId272" Type="http://schemas.openxmlformats.org/officeDocument/2006/relationships/customXml" Target="../ink/ink12.xml"/><Relationship Id="rId280" Type="http://schemas.openxmlformats.org/officeDocument/2006/relationships/customXml" Target="../ink/ink16.xml"/><Relationship Id="rId293" Type="http://schemas.openxmlformats.org/officeDocument/2006/relationships/image" Target="../media/image832.png"/><Relationship Id="rId302" Type="http://schemas.openxmlformats.org/officeDocument/2006/relationships/customXml" Target="../ink/ink27.xml"/><Relationship Id="rId307" Type="http://schemas.openxmlformats.org/officeDocument/2006/relationships/image" Target="../media/image839.png"/><Relationship Id="rId153" Type="http://schemas.openxmlformats.org/officeDocument/2006/relationships/customXml" Target="../ink/ink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70.png"/><Relationship Id="rId267" Type="http://schemas.openxmlformats.org/officeDocument/2006/relationships/image" Target="../media/image821.png"/><Relationship Id="rId288" Type="http://schemas.openxmlformats.org/officeDocument/2006/relationships/customXml" Target="../ink/ink20.xml"/><Relationship Id="rId15" Type="http://schemas.openxmlformats.org/officeDocument/2006/relationships/image" Target="../media/image2240.png"/><Relationship Id="rId270" Type="http://schemas.openxmlformats.org/officeDocument/2006/relationships/customXml" Target="../ink/ink11.xml"/><Relationship Id="rId275" Type="http://schemas.openxmlformats.org/officeDocument/2006/relationships/image" Target="../media/image825.png"/><Relationship Id="rId283" Type="http://schemas.openxmlformats.org/officeDocument/2006/relationships/image" Target="../media/image507.png"/><Relationship Id="rId291" Type="http://schemas.openxmlformats.org/officeDocument/2006/relationships/image" Target="../media/image697.png"/><Relationship Id="rId296" Type="http://schemas.openxmlformats.org/officeDocument/2006/relationships/customXml" Target="../ink/ink24.xml"/><Relationship Id="rId300" Type="http://schemas.openxmlformats.org/officeDocument/2006/relationships/customXml" Target="../ink/ink26.xml"/><Relationship Id="rId305" Type="http://schemas.openxmlformats.org/officeDocument/2006/relationships/image" Target="../media/image838.png"/><Relationship Id="rId10" Type="http://schemas.openxmlformats.org/officeDocument/2006/relationships/image" Target="../media/image2140.png"/><Relationship Id="rId4" Type="http://schemas.openxmlformats.org/officeDocument/2006/relationships/image" Target="../media/image1880.png"/><Relationship Id="rId9" Type="http://schemas.openxmlformats.org/officeDocument/2006/relationships/image" Target="../media/image2431.png"/><Relationship Id="rId278" Type="http://schemas.openxmlformats.org/officeDocument/2006/relationships/customXml" Target="../ink/ink15.xml"/><Relationship Id="rId13" Type="http://schemas.openxmlformats.org/officeDocument/2006/relationships/image" Target="../media/image2220.png"/><Relationship Id="rId18" Type="http://schemas.openxmlformats.org/officeDocument/2006/relationships/image" Target="../media/image2451.png"/><Relationship Id="rId265" Type="http://schemas.openxmlformats.org/officeDocument/2006/relationships/image" Target="../media/image3840.png"/><Relationship Id="rId281" Type="http://schemas.openxmlformats.org/officeDocument/2006/relationships/image" Target="../media/image828.png"/><Relationship Id="rId286" Type="http://schemas.openxmlformats.org/officeDocument/2006/relationships/customXml" Target="../ink/ink19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30.png"/><Relationship Id="rId13" Type="http://schemas.openxmlformats.org/officeDocument/2006/relationships/image" Target="../media/image2240.png"/><Relationship Id="rId3" Type="http://schemas.openxmlformats.org/officeDocument/2006/relationships/image" Target="../media/image1880.png"/><Relationship Id="rId7" Type="http://schemas.openxmlformats.org/officeDocument/2006/relationships/image" Target="../media/image1920.png"/><Relationship Id="rId12" Type="http://schemas.openxmlformats.org/officeDocument/2006/relationships/image" Target="../media/image2230.png"/><Relationship Id="rId17" Type="http://schemas.openxmlformats.org/officeDocument/2006/relationships/image" Target="../media/image841.png"/><Relationship Id="rId2" Type="http://schemas.openxmlformats.org/officeDocument/2006/relationships/image" Target="../media/image1870.png"/><Relationship Id="rId16" Type="http://schemas.openxmlformats.org/officeDocument/2006/relationships/customXml" Target="../ink/ink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71.png"/><Relationship Id="rId11" Type="http://schemas.openxmlformats.org/officeDocument/2006/relationships/image" Target="../media/image2150.png"/><Relationship Id="rId5" Type="http://schemas.openxmlformats.org/officeDocument/2006/relationships/image" Target="../media/image2070.png"/><Relationship Id="rId15" Type="http://schemas.openxmlformats.org/officeDocument/2006/relationships/image" Target="../media/image2290.png"/><Relationship Id="rId10" Type="http://schemas.openxmlformats.org/officeDocument/2006/relationships/image" Target="../media/image2420.png"/><Relationship Id="rId4" Type="http://schemas.openxmlformats.org/officeDocument/2006/relationships/image" Target="../media/image1890.png"/><Relationship Id="rId9" Type="http://schemas.openxmlformats.org/officeDocument/2006/relationships/image" Target="../media/image2140.png"/><Relationship Id="rId14" Type="http://schemas.openxmlformats.org/officeDocument/2006/relationships/image" Target="../media/image246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250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5.png"/><Relationship Id="rId4" Type="http://schemas.openxmlformats.org/officeDocument/2006/relationships/image" Target="../media/image98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32" Type="http://schemas.openxmlformats.org/officeDocument/2006/relationships/image" Target="../media/image11.png"/><Relationship Id="rId31" Type="http://schemas.openxmlformats.org/officeDocument/2006/relationships/image" Target="../media/image24.png"/><Relationship Id="rId4" Type="http://schemas.openxmlformats.org/officeDocument/2006/relationships/customXml" Target="../ink/ink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96.jp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97.jp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5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BB7DE-E7E0-4B4A-8ECB-D667B0ECFF5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Sliced optimal partial transport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1ADA66-DD2A-442A-956A-FB890D73F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8A9C9-8565-4928-9E41-6D5E5DE9E04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2859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023445-C2A0-4AEB-8158-EE72C099BB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6"/>
            <a:ext cx="10110410" cy="612169"/>
          </a:xfrm>
        </p:spPr>
        <p:txBody>
          <a:bodyPr>
            <a:normAutofit fontScale="90000"/>
          </a:bodyPr>
          <a:lstStyle/>
          <a:p>
            <a:r>
              <a:rPr lang="en-US" dirty="0"/>
              <a:t>Generalization of OPT: Unbalanced OT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2A272A3-3495-4BB4-BEBE-D41A211FFA7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1" y="1156705"/>
                <a:ext cx="10763551" cy="5528091"/>
              </a:xfrm>
            </p:spPr>
            <p:txBody>
              <a:bodyPr>
                <a:normAutofit/>
              </a:bodyPr>
              <a:lstStyle/>
              <a:p>
                <a:r>
                  <a:rPr lang="en-US" sz="1800" b="1" dirty="0"/>
                  <a:t>Optimal entropic transport problem (OET) (</a:t>
                </a:r>
                <a:r>
                  <a:rPr lang="en-US" sz="1800" b="1" dirty="0" err="1"/>
                  <a:t>Liero</a:t>
                </a:r>
                <a:r>
                  <a:rPr lang="en-US" sz="1800" b="1" dirty="0"/>
                  <a:t>, Mielke, and </a:t>
                </a:r>
                <a:r>
                  <a:rPr lang="en-US" sz="1800" b="1" dirty="0" err="1"/>
                  <a:t>Savaré</a:t>
                </a:r>
                <a:r>
                  <a:rPr lang="en-US" sz="1800" b="1" dirty="0"/>
                  <a:t> 2018):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1800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≥0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supHide m:val="on"/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sty m:val="p"/>
                                </m:rPr>
                                <a:rPr lang="en-US" sz="1800" b="0" i="0" smtClean="0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sub>
                            <m:sup/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d>
                                <m:d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</m:nary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  <m:d>
                            <m:d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ℱ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d>
                                        <m:dPr>
                                          <m:ctrlP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8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8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𝜋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8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b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  <m:t>#</m:t>
                                      </m:r>
                                    </m:sub>
                                  </m:s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</m:d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ℱ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d>
                                        <m:dPr>
                                          <m:ctrlP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8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8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𝜋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8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b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#</m:t>
                                      </m:r>
                                    </m:sub>
                                  </m:s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𝜈</m:t>
                                  </m:r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en-US" sz="1800" dirty="0"/>
              </a:p>
              <a:p>
                <a:pPr marL="0" indent="0">
                  <a:buNone/>
                </a:pPr>
                <a:r>
                  <a:rPr lang="en-US" sz="1800" dirty="0"/>
                  <a:t> where for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=1,2</m:t>
                    </m:r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ℱ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#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</m:d>
                  </m:oMath>
                </a14:m>
                <a:r>
                  <a:rPr lang="en-US" sz="1800" dirty="0"/>
                  <a:t> is called (generalized) relative entropy, and defined as</a:t>
                </a:r>
                <a:br>
                  <a:rPr lang="en-US" sz="1800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ℱ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</m:d>
                    <m:r>
                      <a:rPr lang="en-US" sz="1800" i="1">
                        <a:latin typeface="Cambria Math" panose="02040503050406030204" pitchFamily="18" charset="0"/>
                      </a:rPr>
                      <m:t>≔</m:t>
                    </m:r>
                    <m:nary>
                      <m:naryPr>
                        <m:supHide m:val="on"/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</m:rPr>
                          <a:rPr lang="en-US" sz="1800">
                            <a:latin typeface="Cambria Math" panose="02040503050406030204" pitchFamily="18" charset="0"/>
                          </a:rPr>
                          <m:t>Ω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</m:d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∞</m:t>
                            </m:r>
                          </m:sub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e>
                    </m:nary>
                    <m:d>
                      <m:dPr>
                        <m:begChr m:val="|"/>
                        <m:endChr m:val="|"/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⊥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1800" dirty="0"/>
                  <a:t> where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⊥</m:t>
                        </m:r>
                      </m:sup>
                    </m:sSup>
                  </m:oMath>
                </a14:m>
                <a:r>
                  <a:rPr lang="en-US" sz="1800" dirty="0"/>
                  <a:t> is the Lebesgue decomposition;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800" dirty="0"/>
                  <a:t> is called entropy function, which satisfies some regular conditions (e.g. convex, </a:t>
                </a:r>
                <a:r>
                  <a:rPr lang="en-US" sz="1800" dirty="0" err="1"/>
                  <a:t>l.s.c</a:t>
                </a:r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1800" dirty="0"/>
                  <a:t> </a:t>
                </a:r>
                <a:r>
                  <a:rPr lang="en-US" sz="1800" dirty="0" err="1"/>
                  <a:t>etc</a:t>
                </a:r>
                <a:r>
                  <a:rPr lang="en-US" sz="1800" dirty="0"/>
                  <a:t>);</a:t>
                </a:r>
              </a:p>
              <a:p>
                <a:pPr lvl="1"/>
                <a:endParaRPr lang="en-US" sz="18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ℱ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</m:d>
                  </m:oMath>
                </a14:m>
                <a:r>
                  <a:rPr lang="en-US" sz="2200" dirty="0"/>
                  <a:t> describes dissimilarity between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sz="2200" dirty="0"/>
                  <a:t> and is zero </a:t>
                </a:r>
                <a:r>
                  <a:rPr lang="en-US" sz="2200" dirty="0" err="1"/>
                  <a:t>iff</a:t>
                </a:r>
                <a:r>
                  <a:rPr lang="en-US" sz="2200" dirty="0"/>
                  <a:t>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sz="2200" dirty="0"/>
                  <a:t>.  </a:t>
                </a:r>
              </a:p>
              <a:p>
                <a:r>
                  <a:rPr lang="en-US" sz="1800" dirty="0"/>
                  <a:t>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𝜎</m:t>
                    </m:r>
                    <m:func>
                      <m:func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800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</m:func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ℱ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800" dirty="0"/>
                  <a:t> is KL divergence; </a:t>
                </a:r>
              </a:p>
              <a:p>
                <a:pPr marL="0" indent="0">
                  <a:buNone/>
                </a:pPr>
                <a:r>
                  <a:rPr lang="en-US" sz="1800" dirty="0"/>
                  <a:t>   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begChr m:val="|"/>
                        <m:endChr m:val="|"/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ℱ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800" dirty="0"/>
                  <a:t> is total variation; </a:t>
                </a:r>
              </a:p>
              <a:p>
                <a:pPr marL="0" indent="0">
                  <a:buNone/>
                </a:pPr>
                <a:r>
                  <a:rPr lang="en-US" sz="1800" dirty="0"/>
                  <a:t>   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begChr m:val="|"/>
                        <m:endChr m:val="|"/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func>
                      <m:func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800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ℱ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800" dirty="0"/>
                  <a:t> is Jensen Shannon divergence; </a:t>
                </a:r>
              </a:p>
              <a:p>
                <a:pPr marL="0" indent="0">
                  <a:buNone/>
                </a:pPr>
                <a:r>
                  <a:rPr lang="en-US" sz="1800" dirty="0"/>
                  <a:t>   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ad>
                              <m:radPr>
                                <m:degHide m:val="on"/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</m:rad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ℱ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800" dirty="0"/>
                  <a:t> is Hellinger distance; </a:t>
                </a:r>
              </a:p>
              <a:p>
                <a:pPr marL="0" indent="0">
                  <a:buNone/>
                </a:pPr>
                <a:r>
                  <a:rPr lang="en-US" sz="1800" dirty="0"/>
                  <a:t>   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ℱ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800" dirty="0"/>
                  <a:t> is Pearson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800" dirty="0"/>
                  <a:t> divergence.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2A272A3-3495-4BB4-BEBE-D41A211FFA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1" y="1156705"/>
                <a:ext cx="10763551" cy="5528091"/>
              </a:xfrm>
              <a:blipFill>
                <a:blip r:embed="rId2"/>
                <a:stretch>
                  <a:fillRect l="-708" t="-172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FE5B23-2787-432A-81E5-71EA69ADF0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8A9C9-8565-4928-9E41-6D5E5DE9E04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120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9D38D-9144-40E9-89E0-869C797DA8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028162" cy="515408"/>
          </a:xfrm>
        </p:spPr>
        <p:txBody>
          <a:bodyPr>
            <a:normAutofit fontScale="90000"/>
          </a:bodyPr>
          <a:lstStyle/>
          <a:p>
            <a:r>
              <a:rPr lang="en-US" dirty="0"/>
              <a:t>Relation between OET and OPT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CD00342-CA0E-4449-9B3F-7F492ADD97F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75719"/>
                <a:ext cx="10515600" cy="48884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000" dirty="0"/>
                  <a:t>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 are total variation, the OET problem becomes: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ℳ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000" b="0" i="0" smtClean="0">
                                          <a:latin typeface="Cambria Math" panose="02040503050406030204" pitchFamily="18" charset="0"/>
                                        </a:rPr>
                                        <m:t>Ω</m:t>
                                      </m:r>
                                    </m:e>
                                    <m:sup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lim>
                          </m:limLow>
                        </m:fName>
                        <m:e>
                          <m:nary>
                            <m:naryPr>
                              <m:supHide m:val="on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sub>
                            <m:sup/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</m:nary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d>
                                            <m:dPr>
                                              <m:ctrlPr>
                                                <a:rPr lang="en-US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20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0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𝜋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0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#</m:t>
                                          </m:r>
                                        </m:sub>
                                      </m:s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𝛾</m:t>
                                      </m:r>
                                    </m:e>
                                  </m:d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𝑇𝑉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𝜈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d>
                                            <m:dPr>
                                              <m:ctrlP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20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0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𝜋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0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#</m:t>
                                          </m:r>
                                        </m:sub>
                                      </m:s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𝛾</m:t>
                                      </m:r>
                                    </m:e>
                                  </m:d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𝑇𝑉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(1)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By</a:t>
                </a:r>
                <a:r>
                  <a:rPr lang="zh-CN" altLang="en-U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altLang="zh-CN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proposition</a:t>
                </a:r>
                <a:r>
                  <a:rPr lang="zh-CN" altLang="en-U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altLang="zh-CN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4</a:t>
                </a:r>
                <a:r>
                  <a:rPr lang="zh-CN" altLang="en-U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altLang="zh-CN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in</a:t>
                </a:r>
                <a:r>
                  <a:rPr lang="zh-CN" altLang="en-U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altLang="zh-CN" sz="2000" dirty="0"/>
                  <a:t>[</a:t>
                </a:r>
                <a:r>
                  <a:rPr lang="en-US" sz="2000" dirty="0" err="1"/>
                  <a:t>Piccoli</a:t>
                </a:r>
                <a:r>
                  <a:rPr lang="en-US" sz="2000" dirty="0"/>
                  <a:t> and Rossi, 2014</a:t>
                </a:r>
                <a:r>
                  <a:rPr lang="en-US" altLang="zh-CN" sz="2000" dirty="0"/>
                  <a:t>]</a:t>
                </a:r>
                <a:r>
                  <a:rPr lang="en-US" altLang="zh-CN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 we can restrict the space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</m:sub>
                    </m:sSub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𝜈</m:t>
                        </m:r>
                      </m:e>
                    </m:d>
                  </m:oMath>
                </a14:m>
                <a:r>
                  <a:rPr lang="en-US" sz="2000" dirty="0"/>
                  <a:t>, thus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e>
                                      <m:sub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#</m:t>
                                </m:r>
                              </m:sub>
                            </m:s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</m:d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𝑇𝑉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m:rPr>
                            <m:lit/>
                          </m:rPr>
                          <a:rPr lang="en-US" sz="2000" b="0" i="1" smtClean="0">
                            <a:latin typeface="Cambria Math" panose="02040503050406030204" pitchFamily="18" charset="0"/>
                          </a:rPr>
                          <m:t>#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𝜈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#</m:t>
                                </m:r>
                              </m:sub>
                            </m:s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</m:d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𝑇𝑉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𝜈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m:rPr>
                            <m:lit/>
                          </m:rPr>
                          <a:rPr lang="en-US" sz="2000" i="1">
                            <a:latin typeface="Cambria Math" panose="02040503050406030204" pitchFamily="18" charset="0"/>
                          </a:rPr>
                          <m:t>#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and (1) becomes OPT. 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CD00342-CA0E-4449-9B3F-7F492ADD97F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75719"/>
                <a:ext cx="10515600" cy="4888475"/>
              </a:xfrm>
              <a:blipFill>
                <a:blip r:embed="rId2"/>
                <a:stretch>
                  <a:fillRect l="-724" t="-215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2C0538-545E-4119-9F7C-1940613F3C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8A9C9-8565-4928-9E41-6D5E5DE9E04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3537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E74D73-E96B-4996-AA52-6A926ACF9E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96018"/>
          </a:xfrm>
        </p:spPr>
        <p:txBody>
          <a:bodyPr/>
          <a:lstStyle/>
          <a:p>
            <a:r>
              <a:rPr lang="en-US" dirty="0"/>
              <a:t>Generalization of OPT: Unbalanced OT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9FE4FC8-CB4A-4045-A617-4011A6A4C29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161144"/>
                <a:ext cx="10515600" cy="5449518"/>
              </a:xfrm>
            </p:spPr>
            <p:txBody>
              <a:bodyPr>
                <a:noAutofit/>
              </a:bodyPr>
              <a:lstStyle/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sz="1400" b="1" dirty="0"/>
                  <a:t>Dynamic Kantorovich </a:t>
                </a:r>
                <a:r>
                  <a:rPr lang="en-US" sz="1400" dirty="0"/>
                  <a:t>formulations [</a:t>
                </a:r>
                <a:r>
                  <a:rPr lang="en-US" sz="1400" dirty="0" err="1"/>
                  <a:t>Chizat</a:t>
                </a:r>
                <a:r>
                  <a:rPr lang="en-US" sz="1400" dirty="0"/>
                  <a:t> et al. 2019]</a:t>
                </a:r>
                <a:r>
                  <a:rPr lang="en-US" sz="1400" b="1" dirty="0"/>
                  <a:t>: </a:t>
                </a:r>
                <a:br>
                  <a:rPr lang="en-US" sz="1400" dirty="0"/>
                </a:br>
                <a:r>
                  <a:rPr lang="en-US" sz="1400" dirty="0"/>
                  <a:t>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𝐷𝐾</m:t>
                    </m:r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𝜈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≔</m:t>
                    </m:r>
                    <m:func>
                      <m:func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1400" b="0" i="0" smtClean="0">
                                <a:latin typeface="Cambria Math" panose="02040503050406030204" pitchFamily="18" charset="0"/>
                              </a:rPr>
                              <m:t>inf</m:t>
                            </m:r>
                          </m:e>
                          <m:lim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𝜌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lim>
                        </m:limLow>
                      </m:fName>
                      <m:e>
                        <m:nary>
                          <m:naryPr>
                            <m:supHide m:val="on"/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0,1</m:t>
                                </m:r>
                              </m:e>
                            </m:d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×</m:t>
                            </m:r>
                            <m:r>
                              <m:rPr>
                                <m:sty m:val="p"/>
                              </m:rPr>
                              <a:rPr lang="en-US" sz="1400">
                                <a:latin typeface="Cambria Math" panose="02040503050406030204" pitchFamily="18" charset="0"/>
                              </a:rPr>
                              <m:t>Ω</m:t>
                            </m:r>
                          </m:sub>
                          <m:sup/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f>
                                  <m:fPr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𝜌</m:t>
                                    </m:r>
                                  </m:num>
                                  <m:den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ℒ</m:t>
                                    </m:r>
                                  </m:den>
                                </m:f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</m:d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ℒ</m:t>
                            </m:r>
                            <m:d>
                              <m:d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nary>
                      </m:e>
                    </m:func>
                  </m:oMath>
                </a14:m>
                <a:r>
                  <a:rPr lang="en-US" sz="1400" dirty="0"/>
                  <a:t>, where </a:t>
                </a:r>
              </a:p>
              <a:p>
                <a:r>
                  <a:rPr lang="en-US" sz="1400" dirty="0"/>
                  <a:t>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m:rPr>
                        <m:sty m:val="p"/>
                      </m:rPr>
                      <a:rPr lang="en-US" sz="1400" b="0" i="0" smtClean="0"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ℝ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ℝ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begChr m:val="["/>
                        <m:endChr m:val="]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0,∞</m:t>
                        </m:r>
                      </m:e>
                    </m:d>
                  </m:oMath>
                </a14:m>
                <a:r>
                  <a:rPr lang="en-US" sz="1400" dirty="0"/>
                  <a:t> is called infinitesimal cost function, which is, </a:t>
                </a:r>
                <a:r>
                  <a:rPr lang="en-US" sz="1400" dirty="0" err="1"/>
                  <a:t>l.s.c</a:t>
                </a:r>
                <a:r>
                  <a:rPr lang="en-US" sz="1400" dirty="0"/>
                  <a:t>., convex, positively 1-homogeneous;</a:t>
                </a:r>
              </a:p>
              <a:p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ℳ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m:rPr>
                            <m:sty m:val="p"/>
                          </m:rPr>
                          <a:rPr lang="en-US" sz="1400" b="0" i="0" smtClean="0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:</m:t>
                    </m:r>
                    <m:d>
                      <m:dPr>
                        <m:begChr m:val="["/>
                        <m:endChr m:val="]"/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US" sz="1400" dirty="0"/>
                  <a:t> and satisfies the continuity equation (in the distribution sense):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𝜌</m:t>
                      </m:r>
                    </m:oMath>
                  </m:oMathPara>
                </a14:m>
                <a:endParaRPr lang="en-US" sz="1400" dirty="0"/>
              </a:p>
              <a:p>
                <a:pPr marL="0" indent="0">
                  <a:buNone/>
                </a:pPr>
                <a:r>
                  <a:rPr lang="en-US" sz="1400" dirty="0"/>
                  <a:t>   with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𝜌</m:t>
                    </m:r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𝜌</m:t>
                    </m:r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𝜈</m:t>
                    </m:r>
                  </m:oMath>
                </a14:m>
                <a:r>
                  <a:rPr lang="en-US" sz="1400" dirty="0"/>
                  <a:t>.</a:t>
                </a:r>
              </a:p>
              <a:p>
                <a:pPr lvl="1"/>
                <a:r>
                  <a:rPr lang="en-US" sz="1400" dirty="0"/>
                  <a:t>The continuity equation is derived from the following PDE problem: </a:t>
                </a:r>
              </a:p>
              <a:p>
                <a:pPr marL="457200" lvl="1" indent="0">
                  <a:buNone/>
                </a:pPr>
                <a:r>
                  <a:rPr lang="en-US" sz="1400" dirty="0"/>
                  <a:t>     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:</m:t>
                    </m:r>
                    <m:d>
                      <m:dPr>
                        <m:begChr m:val="["/>
                        <m:endChr m:val="]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sz="1400" dirty="0"/>
                  <a:t> is a flow, let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𝑚</m:t>
                    </m:r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1400" dirty="0"/>
                  <a:t> be the mass of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sz="1400" dirty="0"/>
                  <a:t> at location time t, local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sz="1400" dirty="0"/>
                  <a:t>, consider the following PDE:</a:t>
                </a:r>
              </a:p>
              <a:p>
                <a:pPr marL="457200" lvl="1" indent="0">
                  <a:buNone/>
                </a:pPr>
                <a:r>
                  <a:rPr lang="en-US" sz="1400" dirty="0"/>
                  <a:t>     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sz="1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eqArrPr>
                          <m:e>
                            <m:acc>
                              <m:accPr>
                                <m:chr m:val="̇"/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  <m:d>
                              <m:dPr>
                                <m:ctrlPr>
                                  <a:rPr lang="en-US" sz="14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4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US" sz="14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14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  <m:d>
                              <m:dPr>
                                <m:ctrlPr>
                                  <a:rPr lang="en-US" sz="14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4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14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4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d>
                                  <m:dPr>
                                    <m:ctrlPr>
                                      <a:rPr lang="en-US" sz="14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4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</m:e>
                            </m:d>
                          </m:e>
                          <m:e>
                            <m:acc>
                              <m:accPr>
                                <m:chr m:val="̇"/>
                                <m:ctrlPr>
                                  <a:rPr lang="en-US" sz="14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</m:acc>
                            <m:d>
                              <m:dPr>
                                <m:ctrlPr>
                                  <a:rPr lang="en-US" sz="14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d>
                                  <m:dPr>
                                    <m:ctrlPr>
                                      <a:rPr lang="en-US" sz="1400" b="0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400" b="0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</m:e>
                            </m:d>
                            <m:r>
                              <a:rPr lang="en-US" sz="14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14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</m:t>
                            </m:r>
                            <m:d>
                              <m:dPr>
                                <m:ctrlPr>
                                  <a:rPr lang="en-US" sz="14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d>
                                  <m:dPr>
                                    <m:ctrlPr>
                                      <a:rPr lang="en-US" sz="1400" b="0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400" b="0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</m:e>
                            </m:d>
                          </m:e>
                        </m:eqArr>
                      </m:e>
                    </m:d>
                  </m:oMath>
                </a14:m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</a:t>
                </a:r>
                <a:b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Suppose at time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1400" dirty="0"/>
                  <a:t>, we have uncountable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</m:sSub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r>
                  <a:rPr lang="en-US" sz="1400" dirty="0"/>
                  <a:t> with </a:t>
                </a:r>
              </a:p>
              <a:p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ℒ</m:t>
                    </m:r>
                  </m:oMath>
                </a14:m>
                <a:r>
                  <a:rPr lang="en-US" sz="1400" dirty="0"/>
                  <a:t> is the reference measure such that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≪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ℒ</m:t>
                    </m:r>
                    <m:r>
                      <a:rPr lang="en-US" sz="1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400" b="0" i="0" smtClean="0">
                        <a:latin typeface="Cambria Math" panose="02040503050406030204" pitchFamily="18" charset="0"/>
                      </a:rPr>
                      <m:t>and</m:t>
                    </m:r>
                    <m:r>
                      <a:rPr lang="en-US" sz="14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400" dirty="0"/>
                  <a:t>the choice of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ℒ</m:t>
                    </m:r>
                  </m:oMath>
                </a14:m>
                <a:r>
                  <a:rPr lang="en-US" sz="1400" dirty="0"/>
                  <a:t> does not affect the problem because of </a:t>
                </a:r>
                <a:r>
                  <a:rPr lang="en-US" sz="1400" dirty="0" err="1"/>
                  <a:t>homegeousty</a:t>
                </a:r>
                <a:r>
                  <a:rPr lang="en-US" sz="1400" dirty="0"/>
                  <a:t>.</a:t>
                </a:r>
              </a:p>
              <a:p>
                <a:r>
                  <a:rPr lang="en-US" sz="1400" dirty="0"/>
                  <a:t>E.g.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f>
                      <m:f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num>
                      <m:den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ℒ</m:t>
                        </m:r>
                      </m:den>
                    </m:f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+∞⋅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𝕀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≠0</m:t>
                        </m:r>
                      </m:sub>
                    </m:sSub>
                    <m:r>
                      <a:rPr lang="en-US" sz="1400" b="0" i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1400" b="0" i="0" smtClean="0">
                            <a:latin typeface="Cambria Math" panose="02040503050406030204" pitchFamily="18" charset="0"/>
                          </a:rPr>
                          <m:t>we</m:t>
                        </m:r>
                        <m:r>
                          <a:rPr lang="en-US" sz="14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1400" b="0" i="0" smtClean="0">
                            <a:latin typeface="Cambria Math" panose="02040503050406030204" pitchFamily="18" charset="0"/>
                          </a:rPr>
                          <m:t>preserve</m:t>
                        </m:r>
                        <m:r>
                          <a:rPr lang="en-US" sz="14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1400" b="0" i="0" smtClean="0">
                            <a:latin typeface="Cambria Math" panose="02040503050406030204" pitchFamily="18" charset="0"/>
                          </a:rPr>
                          <m:t>the</m:t>
                        </m:r>
                        <m:r>
                          <a:rPr lang="en-US" sz="14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1400" b="0" i="0" smtClean="0">
                            <a:latin typeface="Cambria Math" panose="02040503050406030204" pitchFamily="18" charset="0"/>
                          </a:rPr>
                          <m:t>total</m:t>
                        </m:r>
                        <m:r>
                          <a:rPr lang="en-US" sz="14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1400" b="0" i="0" smtClean="0">
                            <a:latin typeface="Cambria Math" panose="02040503050406030204" pitchFamily="18" charset="0"/>
                          </a:rPr>
                          <m:t>mass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1400" b="0" i="0" smtClean="0">
                            <a:latin typeface="Cambria Math" panose="02040503050406030204" pitchFamily="18" charset="0"/>
                          </a:rPr>
                          <m:t>at</m:t>
                        </m:r>
                        <m:r>
                          <a:rPr lang="en-US" sz="14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1400" b="0" i="0" smtClean="0">
                            <a:latin typeface="Cambria Math" panose="02040503050406030204" pitchFamily="18" charset="0"/>
                          </a:rPr>
                          <m:t>each</m:t>
                        </m:r>
                        <m:r>
                          <a:rPr lang="en-US" sz="14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1400" b="0" i="0" smtClean="0">
                            <a:latin typeface="Cambria Math" panose="02040503050406030204" pitchFamily="18" charset="0"/>
                          </a:rPr>
                          <m:t>moment</m:t>
                        </m:r>
                      </m:e>
                    </m:d>
                    <m:r>
                      <a:rPr lang="en-US" sz="1400" b="0" i="0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sz="1400" dirty="0"/>
                  <a:t>then</a:t>
                </a:r>
              </a:p>
              <a:p>
                <a:pPr marL="0" indent="0">
                  <a:buNone/>
                </a:pPr>
                <a:r>
                  <a:rPr lang="en-US" sz="1400" dirty="0"/>
                  <a:t>   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𝐷𝐾</m:t>
                    </m:r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𝜈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limLow>
                      <m:limLow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sz="1400" b="0" i="0" smtClean="0">
                            <a:latin typeface="Cambria Math" panose="02040503050406030204" pitchFamily="18" charset="0"/>
                          </a:rPr>
                          <m:t>inf</m:t>
                        </m:r>
                      </m:e>
                      <m:lim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lim>
                    </m:limLow>
                    <m:nary>
                      <m:naryPr>
                        <m:supHide m:val="on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d>
                          <m:dPr>
                            <m:begChr m:val="["/>
                            <m:endChr m:val="]"/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m:rPr>
                            <m:sty m:val="p"/>
                          </m:rPr>
                          <a:rPr lang="en-US" sz="1400" b="0" i="0" smtClean="0">
                            <a:latin typeface="Cambria Math" panose="02040503050406030204" pitchFamily="18" charset="0"/>
                          </a:rPr>
                          <m:t>Ω</m:t>
                        </m:r>
                      </m:sub>
                      <m:sup/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d>
                          <m:d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  <m:d>
                              <m:d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  <m:f>
                          <m:f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𝜌</m:t>
                            </m:r>
                          </m:num>
                          <m:den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ℒ</m:t>
                            </m:r>
                          </m:den>
                        </m:f>
                      </m:e>
                    </m:nary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ℒ</m:t>
                    </m:r>
                  </m:oMath>
                </a14:m>
                <a:r>
                  <a:rPr lang="en-US" sz="1400" dirty="0"/>
                  <a:t>, is known as </a:t>
                </a:r>
                <a:r>
                  <a:rPr lang="en-US" sz="1400" b="1" dirty="0" err="1"/>
                  <a:t>Benamou-Brenier</a:t>
                </a:r>
                <a:r>
                  <a:rPr lang="en-US" sz="1400" b="1" dirty="0"/>
                  <a:t> formulation</a:t>
                </a:r>
              </a:p>
              <a:p>
                <a:pPr marL="0" indent="0">
                  <a:buNone/>
                </a:pPr>
                <a:endParaRPr lang="en-US" sz="1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9FE4FC8-CB4A-4045-A617-4011A6A4C2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161144"/>
                <a:ext cx="10515600" cy="5449518"/>
              </a:xfrm>
              <a:blipFill>
                <a:blip r:embed="rId2"/>
                <a:stretch>
                  <a:fillRect l="-5187" t="-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8ECB49-BCBE-4F13-B782-080C41822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8A9C9-8565-4928-9E41-6D5E5DE9E04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5262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B83FE5-5FC5-483F-8655-945FCAC86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6342"/>
          </a:xfrm>
        </p:spPr>
        <p:txBody>
          <a:bodyPr/>
          <a:lstStyle/>
          <a:p>
            <a:r>
              <a:rPr lang="en-US" dirty="0"/>
              <a:t>Relation between DK and OPT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0A9E10C-6F0D-4F9E-B33F-F1FE84146FC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3362" y="1151468"/>
                <a:ext cx="10515600" cy="502549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000" dirty="0"/>
                  <a:t>When in DK problem, infinitesimal cost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2000" dirty="0"/>
                  <a:t> is defined as: </a:t>
                </a:r>
                <a:br>
                  <a:rPr lang="en-US" sz="2000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: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↦</m:t>
                    </m:r>
                    <m:d>
                      <m:dPr>
                        <m:begChr m:val="{"/>
                        <m:endChr m:val="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 dirty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en-US" sz="20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2000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b="0" i="1" dirty="0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m:rPr>
                                      <m:brk m:alnAt="7"/>
                                    </m:rPr>
                                    <a:rPr lang="en-US" sz="2000" b="0" i="1" dirty="0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p>
                              </m:sSup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0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dirty="0" smtClean="0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</m:d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&gt;0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0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dirty="0" smtClean="0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</m:d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0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dirty="0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d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+∞</m:t>
                              </m:r>
                            </m:e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𝑜𝑡h𝑒𝑟𝑤𝑖𝑠𝑒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000" dirty="0"/>
                  <a:t> </a:t>
                </a:r>
              </a:p>
              <a:p>
                <a:pPr marL="0" indent="0">
                  <a:buNone/>
                </a:pPr>
                <a:r>
                  <a:rPr lang="en-US" sz="2000" dirty="0"/>
                  <a:t>  and in OPT, the ground cost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≔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p>
                  </m:oMath>
                </a14:m>
                <a:r>
                  <a:rPr lang="en-US" sz="2000" dirty="0"/>
                  <a:t>, then we have </a:t>
                </a:r>
                <a:br>
                  <a:rPr lang="en-US" sz="2000" dirty="0"/>
                </a:b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𝐷𝐾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𝜈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𝑂𝑃𝑇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𝜈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d>
                  </m:oMath>
                </a14:m>
                <a:r>
                  <a:rPr lang="en-US" sz="2000" dirty="0"/>
                  <a:t> </a:t>
                </a:r>
              </a:p>
              <a:p>
                <a:pPr marL="0" indent="0"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0A9E10C-6F0D-4F9E-B33F-F1FE84146FC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362" y="1151468"/>
                <a:ext cx="10515600" cy="5025495"/>
              </a:xfrm>
              <a:blipFill>
                <a:blip r:embed="rId2"/>
                <a:stretch>
                  <a:fillRect l="-2413" t="-410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3FB2FF-CDA1-4B05-AE05-5FDB45769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8A9C9-8565-4928-9E41-6D5E5DE9E04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1283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4116A9-9601-40A2-80FE-1CAD181387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371667" cy="679904"/>
          </a:xfrm>
        </p:spPr>
        <p:txBody>
          <a:bodyPr>
            <a:normAutofit fontScale="90000"/>
          </a:bodyPr>
          <a:lstStyle/>
          <a:p>
            <a:r>
              <a:rPr lang="en-US" dirty="0"/>
              <a:t>Generalization of OPT: Unbalanced OT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503C819-7DD2-4343-A539-E0FB98CEC29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45030"/>
                <a:ext cx="10515600" cy="531132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000" dirty="0"/>
                  <a:t>Static Kantorovich Formulation (</a:t>
                </a:r>
                <a:r>
                  <a:rPr lang="en-US" sz="2000" dirty="0" err="1"/>
                  <a:t>Chizat</a:t>
                </a:r>
                <a:r>
                  <a:rPr lang="en-US" sz="2000" dirty="0"/>
                  <a:t> et al. 2019):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nary>
                            <m:naryPr>
                              <m:supHide m:val="on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p>
                                <m:sSup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000" b="0" i="0" smtClean="0">
                                      <a:latin typeface="Cambria Math" panose="02040503050406030204" pitchFamily="18" charset="0"/>
                                    </a:rPr>
                                    <m:t>Ω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sub>
                            <m:sup/>
                            <m:e>
                              <m:acc>
                                <m:accPr>
                                  <m:chr m:val="̃"/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f>
                                    <m:f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𝛾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ℒ</m:t>
                                      </m:r>
                                    </m:den>
                                  </m:f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f>
                                    <m:f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𝛾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ℒ</m:t>
                                      </m:r>
                                    </m:den>
                                  </m:f>
                                </m:e>
                              </m:d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ℒ</m:t>
                              </m:r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</m:nary>
                        </m:e>
                      </m:func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r>
                  <a:rPr lang="en-US" sz="2000" b="0" dirty="0" err="1"/>
                  <a:t>s.t.</a:t>
                </a:r>
                <a:r>
                  <a:rPr lang="en-US" sz="2000" b="0" dirty="0"/>
                  <a:t> 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ℳ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latin typeface="Cambria Math" panose="02040503050406030204" pitchFamily="18" charset="0"/>
                              </a:rPr>
                              <m:t>Ω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2000" b="0" dirty="0"/>
                  <a:t> satisfies semi-coupling, i.e.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#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#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𝜈</m:t>
                    </m:r>
                  </m:oMath>
                </a14:m>
                <a:r>
                  <a:rPr lang="en-US" sz="2000" b="0" dirty="0"/>
                  <a:t>. 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acc>
                  </m:oMath>
                </a14:m>
                <a:r>
                  <a:rPr lang="en-US" sz="2000" b="0" dirty="0"/>
                  <a:t> is called cost function, which is </a:t>
                </a:r>
                <a:r>
                  <a:rPr lang="en-US" sz="2000" b="0" dirty="0" err="1"/>
                  <a:t>l.s.c</a:t>
                </a:r>
                <a:r>
                  <a:rPr lang="en-US" sz="2000" b="0" dirty="0"/>
                  <a:t>, 1-homogeneous with respect to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ℒ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ℒ</m:t>
                        </m:r>
                      </m:den>
                    </m:f>
                  </m:oMath>
                </a14:m>
                <a:r>
                  <a:rPr lang="en-US" sz="2000" b="0" dirty="0"/>
                  <a:t> and sublinear. </a:t>
                </a:r>
              </a:p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ℒ</m:t>
                    </m:r>
                  </m:oMath>
                </a14:m>
                <a:r>
                  <a:rPr lang="en-US" sz="2000" b="0" dirty="0"/>
                  <a:t> is the reference measure such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≪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ℒ</m:t>
                    </m:r>
                  </m:oMath>
                </a14:m>
                <a:r>
                  <a:rPr lang="en-US" sz="2000" b="0" dirty="0"/>
                  <a:t>.</a:t>
                </a:r>
                <a:br>
                  <a:rPr lang="en-US" sz="2000" b="0" dirty="0"/>
                </a:br>
                <a:r>
                  <a:rPr lang="en-US" sz="2000" b="0" dirty="0"/>
                  <a:t>Because of the 1-homogeneousity of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sz="2000" b="0" dirty="0"/>
                  <a:t>, the choice of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ℒ</m:t>
                    </m:r>
                  </m:oMath>
                </a14:m>
                <a:r>
                  <a:rPr lang="en-US" sz="2000" b="0" dirty="0"/>
                  <a:t> does not affect the problem. </a:t>
                </a:r>
              </a:p>
              <a:p>
                <a:r>
                  <a:rPr lang="en-US" sz="2000" dirty="0"/>
                  <a:t>E.g.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c</m:t>
                        </m:r>
                      </m:e>
                    </m:acc>
                    <m:d>
                      <m:d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sub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  <m:t>ℒ</m:t>
                            </m:r>
                          </m:den>
                        </m:f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sub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  <m:t>ℒ</m:t>
                            </m:r>
                          </m:den>
                        </m:f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ad>
                      <m:radPr>
                        <m:degHide m:val="on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sz="2000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000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sub>
                                <m:r>
                                  <a:rPr lang="en-US" sz="2000" i="1" dirty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  <m:t>ℒ</m:t>
                            </m:r>
                          </m:den>
                        </m:f>
                        <m:f>
                          <m:fPr>
                            <m:ctrlPr>
                              <a:rPr lang="en-US" sz="2000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000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sub>
                                <m:r>
                                  <a:rPr lang="en-US" sz="2000" i="1" dirty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  <m:t>ℒ</m:t>
                            </m:r>
                          </m:den>
                        </m:f>
                      </m:e>
                    </m:ra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+∞⋅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𝕀</m:t>
                        </m:r>
                      </m:e>
                      <m:sub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≠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sz="2000" dirty="0"/>
                  <a:t>, then</a:t>
                </a:r>
              </a:p>
              <a:p>
                <a:pPr marL="0" indent="0">
                  <a:buNone/>
                </a:pPr>
                <a:r>
                  <a:rPr lang="en-US" sz="2000" dirty="0"/>
                  <a:t>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𝐾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𝜈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𝑂𝑇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𝜈</m:t>
                        </m:r>
                      </m:e>
                    </m:d>
                  </m:oMath>
                </a14:m>
                <a:r>
                  <a:rPr lang="en-US" sz="2000" dirty="0"/>
                  <a:t>. </a:t>
                </a:r>
              </a:p>
              <a:p>
                <a:endParaRPr lang="en-US" sz="2000" b="0" dirty="0"/>
              </a:p>
              <a:p>
                <a:pPr marL="0" indent="0">
                  <a:buNone/>
                </a:pPr>
                <a:endParaRPr lang="en-US" sz="2000" b="0" dirty="0"/>
              </a:p>
              <a:p>
                <a:pPr marL="0" indent="0"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503C819-7DD2-4343-A539-E0FB98CEC29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45030"/>
                <a:ext cx="10515600" cy="5311320"/>
              </a:xfrm>
              <a:blipFill>
                <a:blip r:embed="rId2"/>
                <a:stretch>
                  <a:fillRect l="-724" t="-193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8C5722-C4D2-4F30-8661-90D2A46B29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8A9C9-8565-4928-9E41-6D5E5DE9E04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3035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A9A3B-3D8E-4C89-8806-25E1F29323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652276" cy="757313"/>
          </a:xfrm>
        </p:spPr>
        <p:txBody>
          <a:bodyPr/>
          <a:lstStyle/>
          <a:p>
            <a:r>
              <a:rPr lang="en-US" dirty="0"/>
              <a:t>Relation between SK and OPT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03D38BE-4961-4242-8752-CA8CA096474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122438"/>
                <a:ext cx="10570029" cy="505452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000" dirty="0"/>
                  <a:t>In SK, when the cost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acc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𝜆</m:t>
                        </m:r>
                      </m:sub>
                    </m:sSub>
                  </m:oMath>
                </a14:m>
                <a:r>
                  <a:rPr lang="en-US" sz="2000" dirty="0"/>
                  <a:t> in SK is defined as: </a:t>
                </a:r>
                <a:br>
                  <a:rPr lang="en-US" sz="2000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acc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ℒ</m:t>
                            </m:r>
                          </m:den>
                        </m:f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ℒ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den>
                        </m:f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min</m:t>
                        </m:r>
                      </m:fName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sup>
                            </m:s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,2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</m:d>
                        <m:func>
                          <m:func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latin typeface="Cambria Math" panose="02040503050406030204" pitchFamily="18" charset="0"/>
                              </a:rPr>
                              <m:t>min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𝛾</m:t>
                                        </m:r>
                                      </m:e>
                                      <m:sub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ℒ</m:t>
                                    </m:r>
                                  </m:den>
                                </m:f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f>
                                  <m:f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𝛾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ℒ</m:t>
                                    </m:r>
                                  </m:den>
                                </m:f>
                              </m:e>
                            </m:d>
                          </m:e>
                        </m:func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ℒ</m:t>
                                </m:r>
                              </m:den>
                            </m:f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ℒ</m:t>
                                </m:r>
                              </m:den>
                            </m:f>
                          </m:e>
                        </m:d>
                      </m:e>
                    </m:func>
                  </m:oMath>
                </a14:m>
                <a:r>
                  <a:rPr lang="en-US" sz="2000" dirty="0"/>
                  <a:t> </a:t>
                </a:r>
                <a:br>
                  <a:rPr lang="en-US" sz="2000" dirty="0"/>
                </a:br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and the ground cost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sz="2000" dirty="0"/>
                  <a:t> in OPT is defined as </a:t>
                </a:r>
                <a:br>
                  <a:rPr lang="en-US" sz="2000" dirty="0"/>
                </a:b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p>
                  </m:oMath>
                </a14:m>
                <a:r>
                  <a:rPr lang="en-US" sz="2000" dirty="0"/>
                  <a:t>,</a:t>
                </a:r>
              </a:p>
              <a:p>
                <a:pPr marL="0" indent="0">
                  <a:buNone/>
                </a:pPr>
                <a:r>
                  <a:rPr lang="en-US" sz="2000" dirty="0"/>
                  <a:t>Then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𝑆𝐾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𝜈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̃"/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𝑂𝑃𝑇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𝜈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d>
                  </m:oMath>
                </a14:m>
                <a:r>
                  <a:rPr lang="en-US" sz="2000" dirty="0"/>
                  <a:t>. </a:t>
                </a:r>
                <a:br>
                  <a:rPr lang="en-US" sz="2000" dirty="0"/>
                </a:br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 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03D38BE-4961-4242-8752-CA8CA096474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122438"/>
                <a:ext cx="10570029" cy="5054525"/>
              </a:xfrm>
              <a:blipFill>
                <a:blip r:embed="rId2"/>
                <a:stretch>
                  <a:fillRect l="-600" t="-15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FCF0B5-3A9B-428B-8199-17921ADF3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8A9C9-8565-4928-9E41-6D5E5DE9E04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5588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A9F70-D218-4CAC-899F-FC9C84A89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318448" cy="699256"/>
          </a:xfrm>
        </p:spPr>
        <p:txBody>
          <a:bodyPr/>
          <a:lstStyle/>
          <a:p>
            <a:r>
              <a:rPr lang="en-US" dirty="0"/>
              <a:t>Relation of OT and OPT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AAD4BB7-64AA-412A-9173-0F7E2BA0B37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982133"/>
                <a:ext cx="10884409" cy="5692987"/>
              </a:xfrm>
            </p:spPr>
            <p:txBody>
              <a:bodyPr>
                <a:normAutofit/>
              </a:bodyPr>
              <a:lstStyle/>
              <a:p>
                <a:r>
                  <a:rPr lang="en-US" sz="1800" dirty="0"/>
                  <a:t>A trivial relation:</a:t>
                </a:r>
                <a:br>
                  <a:rPr lang="en-US" sz="1800" dirty="0"/>
                </a:br>
                <a:r>
                  <a:rPr lang="en-US" sz="1800" dirty="0"/>
                  <a:t>when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𝜇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1800" b="0" i="0" smtClean="0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𝜈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1800" b="0" i="0" smtClean="0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</m:d>
                  </m:oMath>
                </a14:m>
                <a:r>
                  <a:rPr lang="en-US" sz="1800" dirty="0"/>
                  <a:t>, 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𝑂𝑃𝑇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𝜈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𝑂𝑇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𝜈</m:t>
                        </m:r>
                      </m:e>
                    </m:d>
                  </m:oMath>
                </a14:m>
                <a:r>
                  <a:rPr lang="en-US" sz="1800" dirty="0"/>
                  <a:t> if any of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en-US" sz="1800" dirty="0"/>
                  <a:t>. </a:t>
                </a:r>
              </a:p>
              <a:p>
                <a:r>
                  <a:rPr lang="en-US" sz="1800" dirty="0"/>
                  <a:t>By (</a:t>
                </a:r>
                <a:r>
                  <a:rPr lang="en-US" sz="1800" dirty="0" err="1"/>
                  <a:t>Caffarelli</a:t>
                </a:r>
                <a:r>
                  <a:rPr lang="en-US" sz="1800" dirty="0"/>
                  <a:t> and McCann, 2010): </a:t>
                </a:r>
              </a:p>
              <a:p>
                <a:pPr marL="0" indent="0">
                  <a:buNone/>
                </a:pPr>
                <a:r>
                  <a:rPr lang="en-US" sz="1800" dirty="0"/>
                  <a:t>    We can attach an isolated point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∞</m:t>
                        </m:r>
                      </m:e>
                    </m:acc>
                  </m:oMath>
                </a14:m>
                <a:r>
                  <a:rPr lang="en-US" sz="1800" dirty="0"/>
                  <a:t>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sz="1800" dirty="0"/>
                  <a:t> and define extended cost function </a:t>
                </a:r>
                <a:br>
                  <a:rPr lang="en-US" sz="1800" dirty="0"/>
                </a:br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acc>
                    <m:d>
                      <m:dPr>
                        <m:ctrlPr>
                          <a:rPr lang="en-US" sz="18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1800" i="1" dirty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800" b="0" i="1" dirty="0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d>
                                <m:dPr>
                                  <m:ctrlPr>
                                    <a:rPr lang="en-US" sz="18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1800" b="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1800" b="0" i="1" dirty="0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1800" b="0" i="1" dirty="0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m:rPr>
                                  <m:brk m:alnAt="7"/>
                                </m:rPr>
                                <a:rPr lang="en-US" sz="1800" b="0" i="1" dirty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800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1800" b="0" i="1" dirty="0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e>
                              <m:r>
                                <a:rPr lang="en-US" sz="1800" b="0" i="1" dirty="0" smtClean="0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sz="1800" b="0" i="1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800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800" b="0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800" b="0" i="1" dirty="0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1800" b="0" i="1" dirty="0" smtClean="0">
                                  <a:latin typeface="Cambria Math" panose="02040503050406030204" pitchFamily="18" charset="0"/>
                                </a:rPr>
                                <m:t>≠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18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800" b="0" i="1" dirty="0" smtClean="0">
                                      <a:latin typeface="Cambria Math" panose="02040503050406030204" pitchFamily="18" charset="0"/>
                                    </a:rPr>
                                    <m:t>∞</m:t>
                                  </m:r>
                                </m:e>
                              </m:acc>
                            </m:e>
                          </m:mr>
                          <m:mr>
                            <m:e>
                              <m:r>
                                <a:rPr lang="en-US" sz="1800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b="0" i="1" dirty="0" smtClean="0">
                                  <a:latin typeface="Cambria Math" panose="02040503050406030204" pitchFamily="18" charset="0"/>
                                </a:rPr>
                                <m:t>𝑜𝑡h𝑒𝑟𝑤𝑖𝑠𝑒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1800" dirty="0"/>
              </a:p>
              <a:p>
                <a:pPr marL="0" indent="0">
                  <a:buNone/>
                </a:pPr>
                <a:r>
                  <a:rPr lang="en-US" sz="1800" dirty="0"/>
                  <a:t>  and extended measures: </a:t>
                </a:r>
                <a:br>
                  <a:rPr lang="en-US" sz="1800" dirty="0"/>
                </a:br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</m:acc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≔</m:t>
                    </m:r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begChr m:val="‖"/>
                        <m:endChr m:val="‖"/>
                        <m:ctrlPr>
                          <a:rPr lang="en-US" sz="18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𝜈</m:t>
                        </m:r>
                      </m:e>
                    </m:d>
                    <m:sSub>
                      <m:sSubPr>
                        <m:ctrlPr>
                          <a:rPr lang="en-US" sz="1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∞</m:t>
                            </m:r>
                          </m:e>
                        </m:acc>
                      </m:sub>
                    </m:sSub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,</m:t>
                    </m:r>
                    <m:acc>
                      <m:accPr>
                        <m:chr m:val="̂"/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𝜈</m:t>
                        </m:r>
                      </m:e>
                    </m:acc>
                    <m:r>
                      <a:rPr lang="en-US" sz="1800" i="1" dirty="0">
                        <a:latin typeface="Cambria Math" panose="02040503050406030204" pitchFamily="18" charset="0"/>
                      </a:rPr>
                      <m:t>≔</m:t>
                    </m:r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𝜈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begChr m:val="‖"/>
                        <m:endChr m:val="‖"/>
                        <m:ctrlPr>
                          <a:rPr lang="en-US" sz="18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</m:d>
                    <m:sSub>
                      <m:sSubPr>
                        <m:ctrlPr>
                          <a:rPr lang="en-US" sz="1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dirty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sz="1800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800" i="1" dirty="0">
                                <a:latin typeface="Cambria Math" panose="02040503050406030204" pitchFamily="18" charset="0"/>
                              </a:rPr>
                              <m:t>∞</m:t>
                            </m:r>
                          </m:e>
                        </m:acc>
                      </m:sub>
                    </m:sSub>
                  </m:oMath>
                </a14:m>
                <a:r>
                  <a:rPr lang="en-US" sz="1800" dirty="0"/>
                  <a:t>. Note,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</m:acc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𝜈</m:t>
                            </m:r>
                          </m:e>
                        </m:acc>
                      </m:e>
                    </m:d>
                  </m:oMath>
                </a14:m>
                <a:r>
                  <a:rPr lang="en-US" sz="1800" dirty="0"/>
                  <a:t>.</a:t>
                </a:r>
                <a:br>
                  <a:rPr lang="en-US" sz="1800" dirty="0"/>
                </a:br>
                <a:r>
                  <a:rPr lang="en-US" sz="1800" dirty="0"/>
                  <a:t>Then there is a bijection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800" b="0" i="0" smtClean="0"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≤</m:t>
                        </m:r>
                      </m:sub>
                    </m:sSub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𝜈</m:t>
                        </m:r>
                      </m:e>
                    </m:d>
                  </m:oMath>
                </a14:m>
                <a:r>
                  <a:rPr lang="en-US" sz="18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800" b="0" i="0" smtClean="0"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</m:sub>
                    </m:sSub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𝜈</m:t>
                        </m:r>
                      </m:e>
                    </m:d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sz="1800" dirty="0"/>
                  <a:t>defined as </a:t>
                </a:r>
                <a:br>
                  <a:rPr lang="en-US" sz="1800" dirty="0"/>
                </a:br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↦</m:t>
                    </m:r>
                    <m:acc>
                      <m:accPr>
                        <m:chr m:val="̂"/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</m:acc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≔</m:t>
                    </m:r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sz="18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ctrlPr>
                                  <a:rPr lang="en-US" sz="18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8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dirty="0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1800" b="0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#</m:t>
                            </m:r>
                          </m:sub>
                        </m:sSub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</m:d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⊗</m:t>
                    </m:r>
                    <m:sSub>
                      <m:sSubPr>
                        <m:ctrlPr>
                          <a:rPr lang="en-US" sz="1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∞</m:t>
                            </m:r>
                          </m:e>
                        </m:acc>
                      </m:sub>
                    </m:sSub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sz="18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dirty="0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sz="1800" i="1" dirty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8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ctrlPr>
                                  <a:rPr lang="en-US" sz="1800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8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 dirty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1800" i="1" dirty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a:rPr lang="en-US" sz="1800" i="1" dirty="0">
                                <a:latin typeface="Cambria Math" panose="02040503050406030204" pitchFamily="18" charset="0"/>
                              </a:rPr>
                              <m:t>#</m:t>
                            </m:r>
                          </m:sub>
                        </m:sSub>
                        <m:r>
                          <a:rPr lang="en-US" sz="1800" i="1" dirty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</m:d>
                    <m:r>
                      <a:rPr lang="en-US" sz="1800" i="1" dirty="0">
                        <a:latin typeface="Cambria Math" panose="02040503050406030204" pitchFamily="18" charset="0"/>
                      </a:rPr>
                      <m:t>⊗</m:t>
                    </m:r>
                    <m:sSub>
                      <m:sSubPr>
                        <m:ctrlPr>
                          <a:rPr lang="en-US" sz="1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dirty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sz="1800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800" i="1" dirty="0">
                                <a:latin typeface="Cambria Math" panose="02040503050406030204" pitchFamily="18" charset="0"/>
                              </a:rPr>
                              <m:t>∞</m:t>
                            </m:r>
                          </m:e>
                        </m:acc>
                      </m:sub>
                    </m:sSub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begChr m:val="‖"/>
                        <m:endChr m:val="‖"/>
                        <m:ctrlPr>
                          <a:rPr lang="en-US" sz="18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</m:d>
                    <m:sSub>
                      <m:sSubPr>
                        <m:ctrlPr>
                          <a:rPr lang="en-US" sz="1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d>
                          <m:dPr>
                            <m:ctrlP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sz="18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800" b="0" i="1" dirty="0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e>
                            </m:acc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acc>
                              <m:accPr>
                                <m:chr m:val="̂"/>
                                <m:ctrlPr>
                                  <a:rPr lang="en-US" sz="18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800" b="0" i="1" dirty="0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e>
                            </m:acc>
                          </m:e>
                        </m:d>
                      </m:sub>
                    </m:sSub>
                  </m:oMath>
                </a14:m>
                <a:endParaRPr lang="en-US" sz="1800" dirty="0"/>
              </a:p>
              <a:p>
                <a:pPr marL="0" indent="0">
                  <a:buNone/>
                </a:pPr>
                <a:r>
                  <a:rPr lang="en-US" sz="1800" dirty="0"/>
                  <a:t>Then one can show that </a:t>
                </a:r>
              </a:p>
              <a:p>
                <a:pPr marL="0" indent="0">
                  <a:buNone/>
                </a:pPr>
                <a:r>
                  <a:rPr lang="en-US" sz="1800" b="0" dirty="0"/>
                  <a:t>	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𝑂𝑃𝑇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𝜈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𝑂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</m:acc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</m:acc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̂"/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𝜈</m:t>
                            </m:r>
                          </m:e>
                        </m:acc>
                      </m:e>
                    </m:d>
                  </m:oMath>
                </a14:m>
                <a:r>
                  <a:rPr lang="en-US" sz="1800" dirty="0"/>
                  <a:t> </a:t>
                </a:r>
              </a:p>
              <a:p>
                <a:pPr lvl="1"/>
                <a:r>
                  <a:rPr lang="en-US" sz="1800" dirty="0"/>
                  <a:t>That is, OPT is a particular case of OT problem.</a:t>
                </a:r>
              </a:p>
              <a:p>
                <a:pPr lvl="1"/>
                <a:r>
                  <a:rPr lang="en-US" sz="1800" dirty="0"/>
                  <a:t>By this property, we have OPT enjoys same property of OT, (e.g. C-cyclical monotonicity). </a:t>
                </a:r>
              </a:p>
              <a:p>
                <a:pPr lvl="1"/>
                <a:r>
                  <a:rPr lang="en-US" sz="1800" dirty="0"/>
                  <a:t>Some computational methods of OT can be applied to OPT (e.g. </a:t>
                </a:r>
                <a:r>
                  <a:rPr lang="en-US" sz="1800" dirty="0" err="1"/>
                  <a:t>Sinkhorn</a:t>
                </a:r>
                <a:r>
                  <a:rPr lang="en-US" sz="1800" dirty="0"/>
                  <a:t> algorithm), but some methods can not (e.g. slicing method). </a:t>
                </a:r>
              </a:p>
              <a:p>
                <a:pPr marL="0" indent="0">
                  <a:buNone/>
                </a:pPr>
                <a:endParaRPr lang="en-US" sz="1800" dirty="0"/>
              </a:p>
              <a:p>
                <a:pPr marL="0" indent="0">
                  <a:buNone/>
                </a:pPr>
                <a:endParaRPr lang="en-US" sz="1800" dirty="0"/>
              </a:p>
              <a:p>
                <a:endParaRPr lang="en-US" sz="1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AAD4BB7-64AA-412A-9173-0F7E2BA0B37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982133"/>
                <a:ext cx="10884409" cy="5692987"/>
              </a:xfrm>
              <a:blipFill>
                <a:blip r:embed="rId2"/>
                <a:stretch>
                  <a:fillRect l="-698" t="-33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3C134B-D47D-4C3F-A85A-7B4F4CD214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8A9C9-8565-4928-9E41-6D5E5DE9E04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5487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A8E21-F241-444B-83DE-F629D3DCB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118239"/>
            <a:ext cx="10430256" cy="622427"/>
          </a:xfrm>
        </p:spPr>
        <p:txBody>
          <a:bodyPr>
            <a:normAutofit fontScale="90000"/>
          </a:bodyPr>
          <a:lstStyle/>
          <a:p>
            <a:r>
              <a:rPr lang="en-US" dirty="0"/>
              <a:t>Basic properties of OPT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19A50CF-C86C-4AB9-8853-7D81DC8D14C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16864" y="740666"/>
                <a:ext cx="10183368" cy="3274044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C-cyclical Monotonicity of optimal plan. </a:t>
                </a:r>
                <a:br>
                  <a:rPr lang="en-US" sz="2400" dirty="0"/>
                </a:br>
                <a:r>
                  <a:rPr lang="en-US" sz="2400" dirty="0"/>
                  <a:t>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2400" dirty="0"/>
                  <a:t> is optimal for OPT problem, then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sz="2400" dirty="0"/>
                  <a:t> satisfies the c-monotonicity: </a:t>
                </a:r>
                <a:br>
                  <a:rPr lang="en-US" sz="2400" dirty="0"/>
                </a:b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∀</m:t>
                    </m:r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⊂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𝑆𝑢𝑝𝑝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2400" dirty="0"/>
                  <a:t>, we have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  <m:d>
                          <m:dPr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nary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≤</m:t>
                    </m:r>
                    <m:nary>
                      <m:naryPr>
                        <m:chr m:val="∑"/>
                        <m:supHide m:val="on"/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𝑐</m:t>
                        </m:r>
                        <m:d>
                          <m:dPr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 dirty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i="1" dirty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400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 dirty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  <m:d>
                                  <m:dPr>
                                    <m:ctrlPr>
                                      <a:rPr lang="en-US" sz="24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dirty="0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</m:sub>
                            </m:sSub>
                          </m:e>
                        </m:d>
                      </m:e>
                    </m:nary>
                  </m:oMath>
                </a14:m>
                <a:r>
                  <a:rPr lang="en-US" sz="2400" dirty="0"/>
                  <a:t> for any permutation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:</m:t>
                    </m:r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1: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1: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sz="2400" dirty="0"/>
                  <a:t>. </a:t>
                </a:r>
              </a:p>
              <a:p>
                <a:pPr lvl="1"/>
                <a:r>
                  <a:rPr lang="en-US" dirty="0"/>
                  <a:t>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US" dirty="0"/>
                  <a:t> space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/>
                  <a:t> 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is convex increasing, then the condition is equivalent to:</a:t>
                </a:r>
                <a:br>
                  <a:rPr lang="en-US" dirty="0"/>
                </a:b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∀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𝑆𝑢𝑝𝑝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/>
                  <a:t>, then</a:t>
                </a:r>
              </a:p>
              <a:p>
                <a:pPr marL="0" indent="0">
                  <a:buNone/>
                </a:pPr>
                <a:r>
                  <a:rPr lang="en-US" sz="2400" dirty="0"/>
                  <a:t>   [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/>
                  <a:t>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/>
                  <a:t>] or 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/>
                  <a:t>] </a:t>
                </a:r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19A50CF-C86C-4AB9-8853-7D81DC8D14C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16864" y="740666"/>
                <a:ext cx="10183368" cy="3274044"/>
              </a:xfrm>
              <a:blipFill>
                <a:blip r:embed="rId2"/>
                <a:stretch>
                  <a:fillRect l="-872" t="-2317" r="-14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497D939-9654-4F81-9745-E067E4C2E34B}"/>
              </a:ext>
            </a:extLst>
          </p:cNvPr>
          <p:cNvCxnSpPr>
            <a:cxnSpLocks/>
          </p:cNvCxnSpPr>
          <p:nvPr/>
        </p:nvCxnSpPr>
        <p:spPr>
          <a:xfrm>
            <a:off x="1728216" y="5404104"/>
            <a:ext cx="42153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A3302D2-17CE-4471-BFF5-B1A59EBC1753}"/>
              </a:ext>
            </a:extLst>
          </p:cNvPr>
          <p:cNvCxnSpPr>
            <a:cxnSpLocks/>
          </p:cNvCxnSpPr>
          <p:nvPr/>
        </p:nvCxnSpPr>
        <p:spPr>
          <a:xfrm flipV="1">
            <a:off x="1728216" y="6268211"/>
            <a:ext cx="4215384" cy="228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9ACB1C57-EF41-4FE1-A0E0-A4F0572232C2}"/>
              </a:ext>
            </a:extLst>
          </p:cNvPr>
          <p:cNvSpPr/>
          <p:nvPr/>
        </p:nvSpPr>
        <p:spPr>
          <a:xfrm>
            <a:off x="2327148" y="5358385"/>
            <a:ext cx="86868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C3B7E52-DCC4-46D5-80C3-6138DE61AA96}"/>
              </a:ext>
            </a:extLst>
          </p:cNvPr>
          <p:cNvSpPr/>
          <p:nvPr/>
        </p:nvSpPr>
        <p:spPr>
          <a:xfrm>
            <a:off x="3232404" y="5358385"/>
            <a:ext cx="86868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A174CD4-25E6-4015-BA45-8DD404C3DDF7}"/>
              </a:ext>
            </a:extLst>
          </p:cNvPr>
          <p:cNvSpPr/>
          <p:nvPr/>
        </p:nvSpPr>
        <p:spPr>
          <a:xfrm>
            <a:off x="4256532" y="5358385"/>
            <a:ext cx="86868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AB6D868-2104-47C8-A963-A58D8EBC60CA}"/>
              </a:ext>
            </a:extLst>
          </p:cNvPr>
          <p:cNvSpPr/>
          <p:nvPr/>
        </p:nvSpPr>
        <p:spPr>
          <a:xfrm>
            <a:off x="2746248" y="6268212"/>
            <a:ext cx="86868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718E2BE-FFAE-44A3-93D1-704A3191F4C6}"/>
              </a:ext>
            </a:extLst>
          </p:cNvPr>
          <p:cNvSpPr/>
          <p:nvPr/>
        </p:nvSpPr>
        <p:spPr>
          <a:xfrm>
            <a:off x="3764280" y="6291071"/>
            <a:ext cx="86868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85BB17B-61FE-4CEC-84C3-5FBC9A24DD1D}"/>
              </a:ext>
            </a:extLst>
          </p:cNvPr>
          <p:cNvSpPr/>
          <p:nvPr/>
        </p:nvSpPr>
        <p:spPr>
          <a:xfrm>
            <a:off x="4879848" y="6245352"/>
            <a:ext cx="86868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16497FA-9A50-4970-8B20-F228C94BAC05}"/>
              </a:ext>
            </a:extLst>
          </p:cNvPr>
          <p:cNvCxnSpPr>
            <a:cxnSpLocks/>
            <a:stCxn id="7" idx="5"/>
            <a:endCxn id="10" idx="0"/>
          </p:cNvCxnSpPr>
          <p:nvPr/>
        </p:nvCxnSpPr>
        <p:spPr>
          <a:xfrm>
            <a:off x="2401294" y="5397409"/>
            <a:ext cx="388388" cy="8708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821A951-391F-461F-AA6F-CBF574AA9BFA}"/>
              </a:ext>
            </a:extLst>
          </p:cNvPr>
          <p:cNvCxnSpPr>
            <a:cxnSpLocks/>
          </p:cNvCxnSpPr>
          <p:nvPr/>
        </p:nvCxnSpPr>
        <p:spPr>
          <a:xfrm>
            <a:off x="3265932" y="5404103"/>
            <a:ext cx="528066" cy="8526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3ED963F-4535-4AAE-8353-899A4AFDAB6D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4309110" y="5415534"/>
            <a:ext cx="583460" cy="8365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BCEBF9A-F42B-4969-8B7F-C9174DD69283}"/>
                  </a:ext>
                </a:extLst>
              </p:cNvPr>
              <p:cNvSpPr txBox="1"/>
              <p:nvPr/>
            </p:nvSpPr>
            <p:spPr>
              <a:xfrm>
                <a:off x="1860804" y="5074527"/>
                <a:ext cx="20762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BCEBF9A-F42B-4969-8B7F-C9174DD692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0804" y="5074527"/>
                <a:ext cx="207621" cy="276999"/>
              </a:xfrm>
              <a:prstGeom prst="rect">
                <a:avLst/>
              </a:prstGeom>
              <a:blipFill>
                <a:blip r:embed="rId3"/>
                <a:stretch>
                  <a:fillRect l="-26471" r="-26471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033BE30-BCC0-4D8E-8A88-CE0A450C53DB}"/>
                  </a:ext>
                </a:extLst>
              </p:cNvPr>
              <p:cNvSpPr txBox="1"/>
              <p:nvPr/>
            </p:nvSpPr>
            <p:spPr>
              <a:xfrm>
                <a:off x="1847671" y="6036735"/>
                <a:ext cx="19800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033BE30-BCC0-4D8E-8A88-CE0A450C53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7671" y="6036735"/>
                <a:ext cx="198003" cy="276999"/>
              </a:xfrm>
              <a:prstGeom prst="rect">
                <a:avLst/>
              </a:prstGeom>
              <a:blipFill>
                <a:blip r:embed="rId4"/>
                <a:stretch>
                  <a:fillRect l="-27273" r="-24242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1" name="Picture 30" descr="Icon&#10;&#10;Description automatically generated">
            <a:extLst>
              <a:ext uri="{FF2B5EF4-FFF2-40B4-BE49-F238E27FC236}">
                <a16:creationId xmlns:a16="http://schemas.microsoft.com/office/drawing/2014/main" id="{0B6AEA78-0D53-495A-AAA3-92C21C0B2DD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3951" y="3980298"/>
            <a:ext cx="981456" cy="1283208"/>
          </a:xfrm>
          <a:prstGeom prst="rect">
            <a:avLst/>
          </a:prstGeom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B028428-BFE0-4B9F-AA05-0FF3D93AA15E}"/>
              </a:ext>
            </a:extLst>
          </p:cNvPr>
          <p:cNvCxnSpPr>
            <a:cxnSpLocks/>
          </p:cNvCxnSpPr>
          <p:nvPr/>
        </p:nvCxnSpPr>
        <p:spPr>
          <a:xfrm>
            <a:off x="6542532" y="5394961"/>
            <a:ext cx="42153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562B1C5F-6228-4ADE-896C-A5290408D551}"/>
              </a:ext>
            </a:extLst>
          </p:cNvPr>
          <p:cNvCxnSpPr>
            <a:cxnSpLocks/>
          </p:cNvCxnSpPr>
          <p:nvPr/>
        </p:nvCxnSpPr>
        <p:spPr>
          <a:xfrm flipV="1">
            <a:off x="6542532" y="6259068"/>
            <a:ext cx="4215384" cy="228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>
            <a:extLst>
              <a:ext uri="{FF2B5EF4-FFF2-40B4-BE49-F238E27FC236}">
                <a16:creationId xmlns:a16="http://schemas.microsoft.com/office/drawing/2014/main" id="{8864941C-0F3A-4006-9F07-4DBE3659FF2A}"/>
              </a:ext>
            </a:extLst>
          </p:cNvPr>
          <p:cNvSpPr/>
          <p:nvPr/>
        </p:nvSpPr>
        <p:spPr>
          <a:xfrm>
            <a:off x="7141464" y="5349242"/>
            <a:ext cx="86868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7A330E34-0100-40E6-9646-017EE4841CA6}"/>
              </a:ext>
            </a:extLst>
          </p:cNvPr>
          <p:cNvSpPr/>
          <p:nvPr/>
        </p:nvSpPr>
        <p:spPr>
          <a:xfrm>
            <a:off x="8046720" y="5349242"/>
            <a:ext cx="86868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05F9AD31-5794-4EDD-81B0-B3DBF47363C6}"/>
              </a:ext>
            </a:extLst>
          </p:cNvPr>
          <p:cNvSpPr/>
          <p:nvPr/>
        </p:nvSpPr>
        <p:spPr>
          <a:xfrm>
            <a:off x="9070848" y="5349242"/>
            <a:ext cx="86868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25BE20BC-2D3A-4CCD-9712-A98F5BE2168D}"/>
              </a:ext>
            </a:extLst>
          </p:cNvPr>
          <p:cNvSpPr/>
          <p:nvPr/>
        </p:nvSpPr>
        <p:spPr>
          <a:xfrm>
            <a:off x="7560564" y="6259069"/>
            <a:ext cx="86868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B0AF693A-D650-491E-BE16-16574B52EE1D}"/>
              </a:ext>
            </a:extLst>
          </p:cNvPr>
          <p:cNvSpPr/>
          <p:nvPr/>
        </p:nvSpPr>
        <p:spPr>
          <a:xfrm>
            <a:off x="8578596" y="6281928"/>
            <a:ext cx="86868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053BC5FE-5A19-4286-92D4-175540569EDC}"/>
              </a:ext>
            </a:extLst>
          </p:cNvPr>
          <p:cNvSpPr/>
          <p:nvPr/>
        </p:nvSpPr>
        <p:spPr>
          <a:xfrm>
            <a:off x="9694164" y="6236209"/>
            <a:ext cx="86868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84C747EE-92FD-4AE9-8F4B-36432D5BB20D}"/>
              </a:ext>
            </a:extLst>
          </p:cNvPr>
          <p:cNvCxnSpPr>
            <a:cxnSpLocks/>
            <a:stCxn id="35" idx="5"/>
            <a:endCxn id="40" idx="2"/>
          </p:cNvCxnSpPr>
          <p:nvPr/>
        </p:nvCxnSpPr>
        <p:spPr>
          <a:xfrm>
            <a:off x="7215610" y="5388266"/>
            <a:ext cx="2478554" cy="8708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A6620205-403F-4D41-8B37-8CBD3FFCDBC0}"/>
              </a:ext>
            </a:extLst>
          </p:cNvPr>
          <p:cNvCxnSpPr>
            <a:cxnSpLocks/>
            <a:endCxn id="38" idx="5"/>
          </p:cNvCxnSpPr>
          <p:nvPr/>
        </p:nvCxnSpPr>
        <p:spPr>
          <a:xfrm flipH="1">
            <a:off x="7634710" y="5394960"/>
            <a:ext cx="445538" cy="9031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5BE45F2D-137E-448A-BBD7-B7D5DC9634CE}"/>
              </a:ext>
            </a:extLst>
          </p:cNvPr>
          <p:cNvCxnSpPr>
            <a:cxnSpLocks/>
            <a:endCxn id="39" idx="0"/>
          </p:cNvCxnSpPr>
          <p:nvPr/>
        </p:nvCxnSpPr>
        <p:spPr>
          <a:xfrm flipH="1">
            <a:off x="8622030" y="5406391"/>
            <a:ext cx="501396" cy="8755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810E35CC-31D6-4665-9027-29324D8DB727}"/>
                  </a:ext>
                </a:extLst>
              </p:cNvPr>
              <p:cNvSpPr txBox="1"/>
              <p:nvPr/>
            </p:nvSpPr>
            <p:spPr>
              <a:xfrm>
                <a:off x="6675120" y="5065384"/>
                <a:ext cx="20762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810E35CC-31D6-4665-9027-29324D8DB7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5120" y="5065384"/>
                <a:ext cx="207621" cy="276999"/>
              </a:xfrm>
              <a:prstGeom prst="rect">
                <a:avLst/>
              </a:prstGeom>
              <a:blipFill>
                <a:blip r:embed="rId6"/>
                <a:stretch>
                  <a:fillRect l="-26471" r="-23529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14384A5B-735D-4719-935D-97210FD606AC}"/>
                  </a:ext>
                </a:extLst>
              </p:cNvPr>
              <p:cNvSpPr txBox="1"/>
              <p:nvPr/>
            </p:nvSpPr>
            <p:spPr>
              <a:xfrm>
                <a:off x="6661987" y="6027592"/>
                <a:ext cx="19800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14384A5B-735D-4719-935D-97210FD606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1987" y="6027592"/>
                <a:ext cx="198003" cy="276999"/>
              </a:xfrm>
              <a:prstGeom prst="rect">
                <a:avLst/>
              </a:prstGeom>
              <a:blipFill>
                <a:blip r:embed="rId7"/>
                <a:stretch>
                  <a:fillRect l="-31250" r="-25000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" name="Picture 50" descr="A red symbol with a white background&#10;&#10;Description automatically generated with low confidence">
            <a:extLst>
              <a:ext uri="{FF2B5EF4-FFF2-40B4-BE49-F238E27FC236}">
                <a16:creationId xmlns:a16="http://schemas.microsoft.com/office/drawing/2014/main" id="{A6B52E2A-2F2B-4587-8300-BD13ABEF3B9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1066" y="3890773"/>
            <a:ext cx="890016" cy="128320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6BAAED-4C43-43C8-BB78-2D347A776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8A9C9-8565-4928-9E41-6D5E5DE9E046}" type="slidenum">
              <a:rPr lang="en-US" smtClean="0"/>
              <a:t>17</a:t>
            </a:fld>
            <a:endParaRPr lang="en-US"/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8FD8193-9FFC-4A61-93D5-95CA339A0A67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89682" y="5413249"/>
            <a:ext cx="485162" cy="8549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3C84A588-2639-49BC-855A-4344D9A46F68}"/>
              </a:ext>
            </a:extLst>
          </p:cNvPr>
          <p:cNvCxnSpPr>
            <a:cxnSpLocks/>
          </p:cNvCxnSpPr>
          <p:nvPr/>
        </p:nvCxnSpPr>
        <p:spPr>
          <a:xfrm flipH="1">
            <a:off x="3804699" y="5413248"/>
            <a:ext cx="487647" cy="8845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470277DB-883C-4A73-ACE8-09E0BAC67EAA}"/>
              </a:ext>
            </a:extLst>
          </p:cNvPr>
          <p:cNvCxnSpPr>
            <a:cxnSpLocks/>
            <a:endCxn id="38" idx="7"/>
          </p:cNvCxnSpPr>
          <p:nvPr/>
        </p:nvCxnSpPr>
        <p:spPr>
          <a:xfrm>
            <a:off x="7194802" y="5397326"/>
            <a:ext cx="439908" cy="8684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78145809-26DA-540E-7989-27723390D18A}"/>
                  </a:ext>
                </a:extLst>
              </p14:cNvPr>
              <p14:cNvContentPartPr/>
              <p14:nvPr/>
            </p14:nvContentPartPr>
            <p14:xfrm>
              <a:off x="3127409" y="5829811"/>
              <a:ext cx="360" cy="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78145809-26DA-540E-7989-27723390D18A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118409" y="5820811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197073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F37576-D31E-4D95-86F8-CC6580AD3A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49275"/>
          </a:xfrm>
        </p:spPr>
        <p:txBody>
          <a:bodyPr>
            <a:normAutofit fontScale="90000"/>
          </a:bodyPr>
          <a:lstStyle/>
          <a:p>
            <a:r>
              <a:rPr lang="en-US" dirty="0"/>
              <a:t>Basic properties of OPT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F2CAF22-91E5-43DC-8ABF-F3025CCAC29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23544" y="914400"/>
                <a:ext cx="10430256" cy="5262563"/>
              </a:xfrm>
            </p:spPr>
            <p:txBody>
              <a:bodyPr>
                <a:normAutofit/>
              </a:bodyPr>
              <a:lstStyle/>
              <a:p>
                <a:r>
                  <a:rPr lang="en-US" sz="2000" dirty="0"/>
                  <a:t>Cost is truncated by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2000" dirty="0"/>
                  <a:t> on optimal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2000" dirty="0"/>
                  <a:t>. </a:t>
                </a:r>
              </a:p>
              <a:p>
                <a:pPr marL="0" indent="0">
                  <a:buNone/>
                </a:pPr>
                <a:r>
                  <a:rPr lang="en-US" sz="2000" dirty="0"/>
                  <a:t>There exists optimal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2000" dirty="0"/>
                  <a:t> </a:t>
                </a:r>
                <a:r>
                  <a:rPr lang="en-US" sz="2000" dirty="0" err="1"/>
                  <a:t>s.t.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∀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𝑠𝑢𝑝𝑝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2000" dirty="0"/>
                  <a:t>. </a:t>
                </a:r>
                <a:br>
                  <a:rPr lang="en-US" sz="2000" dirty="0"/>
                </a:br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endParaRPr lang="en-US" sz="2000" b="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F2CAF22-91E5-43DC-8ABF-F3025CCAC29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23544" y="914400"/>
                <a:ext cx="10430256" cy="5262563"/>
              </a:xfrm>
              <a:blipFill>
                <a:blip r:embed="rId2"/>
                <a:stretch>
                  <a:fillRect l="-608" t="-14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E55104-7BD8-49DD-BB47-2BB2EBD07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8A9C9-8565-4928-9E41-6D5E5DE9E046}" type="slidenum">
              <a:rPr lang="en-US" smtClean="0"/>
              <a:t>18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1990C84-5658-0ADF-3EDB-3155F318AE6B}"/>
              </a:ext>
            </a:extLst>
          </p:cNvPr>
          <p:cNvCxnSpPr>
            <a:cxnSpLocks/>
          </p:cNvCxnSpPr>
          <p:nvPr/>
        </p:nvCxnSpPr>
        <p:spPr>
          <a:xfrm>
            <a:off x="1241036" y="2848279"/>
            <a:ext cx="42153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0CDF4FF-8E99-02CC-4C72-803356204130}"/>
              </a:ext>
            </a:extLst>
          </p:cNvPr>
          <p:cNvCxnSpPr>
            <a:cxnSpLocks/>
          </p:cNvCxnSpPr>
          <p:nvPr/>
        </p:nvCxnSpPr>
        <p:spPr>
          <a:xfrm flipV="1">
            <a:off x="1241036" y="3712386"/>
            <a:ext cx="4215384" cy="228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341BADB8-14B7-A02B-1999-E14908CE0D05}"/>
              </a:ext>
            </a:extLst>
          </p:cNvPr>
          <p:cNvSpPr/>
          <p:nvPr/>
        </p:nvSpPr>
        <p:spPr>
          <a:xfrm>
            <a:off x="1839968" y="2802560"/>
            <a:ext cx="86868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A0FD14A-DD16-4B2E-3FF9-48421CDB17AC}"/>
              </a:ext>
            </a:extLst>
          </p:cNvPr>
          <p:cNvSpPr/>
          <p:nvPr/>
        </p:nvSpPr>
        <p:spPr>
          <a:xfrm>
            <a:off x="2745224" y="2802560"/>
            <a:ext cx="86868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D50F922-2478-0122-C79A-0FE1D6920910}"/>
              </a:ext>
            </a:extLst>
          </p:cNvPr>
          <p:cNvSpPr/>
          <p:nvPr/>
        </p:nvSpPr>
        <p:spPr>
          <a:xfrm>
            <a:off x="3769352" y="2802560"/>
            <a:ext cx="86868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7C68ACE-D4A6-9C4C-93CE-BA7B013DACBE}"/>
              </a:ext>
            </a:extLst>
          </p:cNvPr>
          <p:cNvSpPr/>
          <p:nvPr/>
        </p:nvSpPr>
        <p:spPr>
          <a:xfrm>
            <a:off x="2259068" y="3712387"/>
            <a:ext cx="86868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735387F-BAC8-91FD-45E6-C5D17724BC01}"/>
              </a:ext>
            </a:extLst>
          </p:cNvPr>
          <p:cNvSpPr/>
          <p:nvPr/>
        </p:nvSpPr>
        <p:spPr>
          <a:xfrm>
            <a:off x="3277100" y="3735246"/>
            <a:ext cx="86868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985F334-3AEB-243A-995E-3052D505044E}"/>
              </a:ext>
            </a:extLst>
          </p:cNvPr>
          <p:cNvSpPr/>
          <p:nvPr/>
        </p:nvSpPr>
        <p:spPr>
          <a:xfrm>
            <a:off x="5312895" y="3681024"/>
            <a:ext cx="86868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F9E7239-C0AE-A488-BD16-300B420C5FA4}"/>
              </a:ext>
            </a:extLst>
          </p:cNvPr>
          <p:cNvCxnSpPr>
            <a:cxnSpLocks/>
            <a:stCxn id="7" idx="5"/>
            <a:endCxn id="10" idx="0"/>
          </p:cNvCxnSpPr>
          <p:nvPr/>
        </p:nvCxnSpPr>
        <p:spPr>
          <a:xfrm>
            <a:off x="1914114" y="2841584"/>
            <a:ext cx="388388" cy="8708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96FD63C-67A9-EBFD-83F9-03E9E157E1E9}"/>
              </a:ext>
            </a:extLst>
          </p:cNvPr>
          <p:cNvCxnSpPr>
            <a:cxnSpLocks/>
          </p:cNvCxnSpPr>
          <p:nvPr/>
        </p:nvCxnSpPr>
        <p:spPr>
          <a:xfrm>
            <a:off x="2778752" y="2848278"/>
            <a:ext cx="528066" cy="8526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E061188-6500-DEDC-5313-98486F2A6433}"/>
              </a:ext>
            </a:extLst>
          </p:cNvPr>
          <p:cNvCxnSpPr>
            <a:cxnSpLocks/>
            <a:endCxn id="12" idx="5"/>
          </p:cNvCxnSpPr>
          <p:nvPr/>
        </p:nvCxnSpPr>
        <p:spPr>
          <a:xfrm>
            <a:off x="3827234" y="2857423"/>
            <a:ext cx="1559807" cy="8626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DEA2DDD-C292-1386-E54A-B594C2D65157}"/>
                  </a:ext>
                </a:extLst>
              </p:cNvPr>
              <p:cNvSpPr txBox="1"/>
              <p:nvPr/>
            </p:nvSpPr>
            <p:spPr>
              <a:xfrm>
                <a:off x="1373624" y="2518702"/>
                <a:ext cx="20762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DEA2DDD-C292-1386-E54A-B594C2D651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3624" y="2518702"/>
                <a:ext cx="207621" cy="276999"/>
              </a:xfrm>
              <a:prstGeom prst="rect">
                <a:avLst/>
              </a:prstGeom>
              <a:blipFill>
                <a:blip r:embed="rId3"/>
                <a:stretch>
                  <a:fillRect l="-23529" r="-23529"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A723FA4-61F2-C642-1B45-A924D9DEAA6C}"/>
                  </a:ext>
                </a:extLst>
              </p:cNvPr>
              <p:cNvSpPr txBox="1"/>
              <p:nvPr/>
            </p:nvSpPr>
            <p:spPr>
              <a:xfrm>
                <a:off x="1360491" y="3480910"/>
                <a:ext cx="19800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A723FA4-61F2-C642-1B45-A924D9DEAA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0491" y="3480910"/>
                <a:ext cx="198003" cy="276999"/>
              </a:xfrm>
              <a:prstGeom prst="rect">
                <a:avLst/>
              </a:prstGeom>
              <a:blipFill>
                <a:blip r:embed="rId4"/>
                <a:stretch>
                  <a:fillRect l="-25000" r="-25000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F31B779F-E3FA-D959-1B3E-9CB3C0BD3385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302502" y="2857424"/>
            <a:ext cx="485162" cy="8549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BB9245D3-5132-ADD8-08BB-722A8DDBD8DA}"/>
              </a:ext>
            </a:extLst>
          </p:cNvPr>
          <p:cNvCxnSpPr>
            <a:cxnSpLocks/>
          </p:cNvCxnSpPr>
          <p:nvPr/>
        </p:nvCxnSpPr>
        <p:spPr>
          <a:xfrm flipH="1">
            <a:off x="3317519" y="2857423"/>
            <a:ext cx="487647" cy="8845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B1455D25-DA4A-5D69-E701-6016443BA464}"/>
                  </a:ext>
                </a:extLst>
              </p:cNvPr>
              <p:cNvSpPr txBox="1"/>
              <p:nvPr/>
            </p:nvSpPr>
            <p:spPr>
              <a:xfrm>
                <a:off x="4673998" y="3079756"/>
                <a:ext cx="4143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𝜆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B1455D25-DA4A-5D69-E701-6016443BA4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3998" y="3079756"/>
                <a:ext cx="414344" cy="276999"/>
              </a:xfrm>
              <a:prstGeom prst="rect">
                <a:avLst/>
              </a:prstGeom>
              <a:blipFill>
                <a:blip r:embed="rId5"/>
                <a:stretch>
                  <a:fillRect l="-15152" r="-12121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E17B8CCB-4621-1D64-D8C4-0216D1A3594A}"/>
              </a:ext>
            </a:extLst>
          </p:cNvPr>
          <p:cNvCxnSpPr>
            <a:cxnSpLocks/>
          </p:cNvCxnSpPr>
          <p:nvPr/>
        </p:nvCxnSpPr>
        <p:spPr>
          <a:xfrm>
            <a:off x="6332107" y="2841584"/>
            <a:ext cx="42153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4FAC2464-9379-BFF1-D3FF-E049A5152784}"/>
              </a:ext>
            </a:extLst>
          </p:cNvPr>
          <p:cNvCxnSpPr>
            <a:cxnSpLocks/>
          </p:cNvCxnSpPr>
          <p:nvPr/>
        </p:nvCxnSpPr>
        <p:spPr>
          <a:xfrm flipV="1">
            <a:off x="6332107" y="3705691"/>
            <a:ext cx="4215384" cy="228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3D02DE3A-816D-78BA-30C5-D813B49A8EBF}"/>
              </a:ext>
            </a:extLst>
          </p:cNvPr>
          <p:cNvSpPr/>
          <p:nvPr/>
        </p:nvSpPr>
        <p:spPr>
          <a:xfrm>
            <a:off x="6931039" y="2795865"/>
            <a:ext cx="86868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B9322276-FC81-8B5D-0289-7363CD2C61B8}"/>
              </a:ext>
            </a:extLst>
          </p:cNvPr>
          <p:cNvSpPr/>
          <p:nvPr/>
        </p:nvSpPr>
        <p:spPr>
          <a:xfrm>
            <a:off x="7836295" y="2795865"/>
            <a:ext cx="86868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5324E597-DDA5-F629-B89E-25E8BCAB89D1}"/>
              </a:ext>
            </a:extLst>
          </p:cNvPr>
          <p:cNvSpPr/>
          <p:nvPr/>
        </p:nvSpPr>
        <p:spPr>
          <a:xfrm>
            <a:off x="8860423" y="2795865"/>
            <a:ext cx="86868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DDCF9991-9E4A-90B6-247B-4F34B9AC8EE5}"/>
              </a:ext>
            </a:extLst>
          </p:cNvPr>
          <p:cNvSpPr/>
          <p:nvPr/>
        </p:nvSpPr>
        <p:spPr>
          <a:xfrm>
            <a:off x="7350139" y="3705692"/>
            <a:ext cx="86868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A9DE5CF4-95E7-E1A9-8F63-4FBC46FF4B91}"/>
              </a:ext>
            </a:extLst>
          </p:cNvPr>
          <p:cNvSpPr/>
          <p:nvPr/>
        </p:nvSpPr>
        <p:spPr>
          <a:xfrm>
            <a:off x="8368171" y="3728551"/>
            <a:ext cx="86868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9F15E52F-A685-3F27-4F28-C85B986B9FF2}"/>
              </a:ext>
            </a:extLst>
          </p:cNvPr>
          <p:cNvSpPr/>
          <p:nvPr/>
        </p:nvSpPr>
        <p:spPr>
          <a:xfrm>
            <a:off x="10403966" y="3674329"/>
            <a:ext cx="86868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C9611A05-6A5A-89F8-D129-862A94EEBD44}"/>
              </a:ext>
            </a:extLst>
          </p:cNvPr>
          <p:cNvCxnSpPr>
            <a:cxnSpLocks/>
            <a:stCxn id="42" idx="5"/>
            <a:endCxn id="45" idx="0"/>
          </p:cNvCxnSpPr>
          <p:nvPr/>
        </p:nvCxnSpPr>
        <p:spPr>
          <a:xfrm>
            <a:off x="7005185" y="2834889"/>
            <a:ext cx="388388" cy="8708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EB16774C-4CD7-7D86-30FA-C297F66841B4}"/>
              </a:ext>
            </a:extLst>
          </p:cNvPr>
          <p:cNvCxnSpPr>
            <a:cxnSpLocks/>
          </p:cNvCxnSpPr>
          <p:nvPr/>
        </p:nvCxnSpPr>
        <p:spPr>
          <a:xfrm>
            <a:off x="7869823" y="2841583"/>
            <a:ext cx="528066" cy="8526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1EB037A6-EB86-16D1-58EE-AE29784F253F}"/>
                  </a:ext>
                </a:extLst>
              </p:cNvPr>
              <p:cNvSpPr txBox="1"/>
              <p:nvPr/>
            </p:nvSpPr>
            <p:spPr>
              <a:xfrm>
                <a:off x="6464695" y="2512007"/>
                <a:ext cx="20762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1EB037A6-EB86-16D1-58EE-AE29784F25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4695" y="2512007"/>
                <a:ext cx="207621" cy="276999"/>
              </a:xfrm>
              <a:prstGeom prst="rect">
                <a:avLst/>
              </a:prstGeom>
              <a:blipFill>
                <a:blip r:embed="rId6"/>
                <a:stretch>
                  <a:fillRect l="-22222" r="-16667"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4E71E1DF-69BF-E92E-0C21-65C3B027763A}"/>
                  </a:ext>
                </a:extLst>
              </p:cNvPr>
              <p:cNvSpPr txBox="1"/>
              <p:nvPr/>
            </p:nvSpPr>
            <p:spPr>
              <a:xfrm>
                <a:off x="6451562" y="3474215"/>
                <a:ext cx="19800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4E71E1DF-69BF-E92E-0C21-65C3B02776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1562" y="3474215"/>
                <a:ext cx="198003" cy="276999"/>
              </a:xfrm>
              <a:prstGeom prst="rect">
                <a:avLst/>
              </a:prstGeom>
              <a:blipFill>
                <a:blip r:embed="rId7"/>
                <a:stretch>
                  <a:fillRect l="-17647" r="-23529"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87512B80-1CC8-2E1F-7EB9-5B95FCBCA761}"/>
              </a:ext>
            </a:extLst>
          </p:cNvPr>
          <p:cNvCxnSpPr>
            <a:cxnSpLocks/>
            <a:endCxn id="45" idx="0"/>
          </p:cNvCxnSpPr>
          <p:nvPr/>
        </p:nvCxnSpPr>
        <p:spPr>
          <a:xfrm flipH="1">
            <a:off x="7393573" y="2850729"/>
            <a:ext cx="485162" cy="8549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1C4648BF-B26D-ECC5-689E-CD9D90AF0EE1}"/>
              </a:ext>
            </a:extLst>
          </p:cNvPr>
          <p:cNvCxnSpPr>
            <a:cxnSpLocks/>
          </p:cNvCxnSpPr>
          <p:nvPr/>
        </p:nvCxnSpPr>
        <p:spPr>
          <a:xfrm flipH="1">
            <a:off x="8408590" y="2850728"/>
            <a:ext cx="487647" cy="8845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8F389B99-F946-650F-14C4-B6CA7F6DB8C2}"/>
              </a:ext>
            </a:extLst>
          </p:cNvPr>
          <p:cNvCxnSpPr>
            <a:cxnSpLocks/>
          </p:cNvCxnSpPr>
          <p:nvPr/>
        </p:nvCxnSpPr>
        <p:spPr>
          <a:xfrm>
            <a:off x="8903857" y="2828689"/>
            <a:ext cx="1543543" cy="878464"/>
          </a:xfrm>
          <a:prstGeom prst="line">
            <a:avLst/>
          </a:prstGeom>
          <a:ln>
            <a:solidFill>
              <a:schemeClr val="accent2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E45655DD-46F4-9538-AE52-B38AF4B67CE7}"/>
                  </a:ext>
                </a:extLst>
              </p:cNvPr>
              <p:cNvSpPr txBox="1"/>
              <p:nvPr/>
            </p:nvSpPr>
            <p:spPr>
              <a:xfrm>
                <a:off x="9735302" y="3030243"/>
                <a:ext cx="4143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𝜆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E45655DD-46F4-9538-AE52-B38AF4B67C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35302" y="3030243"/>
                <a:ext cx="414344" cy="276999"/>
              </a:xfrm>
              <a:prstGeom prst="rect">
                <a:avLst/>
              </a:prstGeom>
              <a:blipFill>
                <a:blip r:embed="rId8"/>
                <a:stretch>
                  <a:fillRect l="-5882" r="-11765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500934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B42446-AFD3-4A8B-958B-13914FF5FD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03971" cy="839561"/>
          </a:xfrm>
        </p:spPr>
        <p:txBody>
          <a:bodyPr/>
          <a:lstStyle/>
          <a:p>
            <a:r>
              <a:rPr lang="en-US" dirty="0"/>
              <a:t>Empirical OPT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E60F263-E68A-4D15-82C1-C7ED3D38EF3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112762"/>
                <a:ext cx="10515600" cy="506420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Given: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≔</m:t>
                    </m:r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b>
                        </m:sSub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≔</m:t>
                    </m:r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sub>
                        </m:sSub>
                      </m:e>
                    </m:nary>
                  </m:oMath>
                </a14:m>
                <a:r>
                  <a:rPr lang="en-US" dirty="0"/>
                  <a:t> (we suppose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).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𝑂𝑃𝑇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US" dirty="0"/>
                  <a:t>  is defined as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Γ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𝜈</m:t>
                                </m:r>
                              </m:e>
                            </m:d>
                          </m:lim>
                        </m:limLow>
                      </m:fName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/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</m:e>
                        </m:nary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nary>
                              <m:naryPr>
                                <m:chr m:val="∑"/>
                                <m:supHide m:val="on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  <m:sup/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</m:e>
                            </m:nary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:r>
                  <a:rPr lang="en-US" dirty="0"/>
                  <a:t>  </a:t>
                </a:r>
                <a:r>
                  <a:rPr lang="en-US" dirty="0">
                    <a:latin typeface="Cambria Math" panose="02040503050406030204" pitchFamily="18" charset="0"/>
                  </a:rPr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≤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𝜈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≔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≤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≤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e>
                    </m:d>
                  </m:oMath>
                </a14:m>
                <a:endParaRPr lang="en-US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sz="2800" dirty="0"/>
                  <a:t>Theorem: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sz="2800" dirty="0"/>
                  <a:t> space, suppose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2800" dirty="0"/>
                  <a:t> where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2800" dirty="0"/>
                  <a:t> is convex and increasing, then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i="0">
                        <a:latin typeface="Cambria Math" panose="02040503050406030204" pitchFamily="18" charset="0"/>
                      </a:rPr>
                      <m:t>OPT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b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US" sz="2800" dirty="0"/>
                  <a:t> is given by a 1-1 mapping. When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800" dirty="0"/>
                  <a:t>, the 1-1 mapping is </a:t>
                </a:r>
                <a:r>
                  <a:rPr lang="en-US" dirty="0"/>
                  <a:t>strictly increasing mapping.</a:t>
                </a:r>
                <a:endParaRPr lang="en-US" sz="2800" dirty="0"/>
              </a:p>
              <a:p>
                <a:pPr marL="0" indent="0">
                  <a:buNone/>
                </a:pPr>
                <a:endParaRPr lang="en-US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E60F263-E68A-4D15-82C1-C7ED3D38EF3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112762"/>
                <a:ext cx="10515600" cy="5064201"/>
              </a:xfrm>
              <a:blipFill>
                <a:blip r:embed="rId2"/>
                <a:stretch>
                  <a:fillRect l="-1206" t="-1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36AE85-25CF-4D1A-8098-35C8A6A73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8A9C9-8565-4928-9E41-6D5E5DE9E04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9606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6E0F12-8980-4EC7-B99B-A55EB0AD46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210" y="365125"/>
            <a:ext cx="10463590" cy="428323"/>
          </a:xfrm>
        </p:spPr>
        <p:txBody>
          <a:bodyPr>
            <a:normAutofit fontScale="90000"/>
          </a:bodyPr>
          <a:lstStyle/>
          <a:p>
            <a:r>
              <a:rPr lang="en-US" dirty="0"/>
              <a:t>Introduction of Optimal transport	</a:t>
            </a:r>
          </a:p>
        </p:txBody>
      </p: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DA9605D4-2249-4BA7-A183-35BD3B8220FC}"/>
              </a:ext>
            </a:extLst>
          </p:cNvPr>
          <p:cNvSpPr/>
          <p:nvPr/>
        </p:nvSpPr>
        <p:spPr>
          <a:xfrm>
            <a:off x="757162" y="1489473"/>
            <a:ext cx="4025295" cy="2810933"/>
          </a:xfrm>
          <a:prstGeom prst="triangle">
            <a:avLst>
              <a:gd name="adj" fmla="val 75074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186821E-9B2E-4E4E-9FE0-26166BC91AC2}"/>
                  </a:ext>
                </a:extLst>
              </p:cNvPr>
              <p:cNvSpPr txBox="1"/>
              <p:nvPr/>
            </p:nvSpPr>
            <p:spPr>
              <a:xfrm>
                <a:off x="2769809" y="4688654"/>
                <a:ext cx="409728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186821E-9B2E-4E4E-9FE0-26166BC91A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9809" y="4688654"/>
                <a:ext cx="409728" cy="61555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rapezoid 8">
            <a:extLst>
              <a:ext uri="{FF2B5EF4-FFF2-40B4-BE49-F238E27FC236}">
                <a16:creationId xmlns:a16="http://schemas.microsoft.com/office/drawing/2014/main" id="{D7195872-6790-4443-A01C-F87FE09CBF17}"/>
              </a:ext>
            </a:extLst>
          </p:cNvPr>
          <p:cNvSpPr/>
          <p:nvPr/>
        </p:nvSpPr>
        <p:spPr>
          <a:xfrm>
            <a:off x="7115628" y="1527516"/>
            <a:ext cx="4319210" cy="2772890"/>
          </a:xfrm>
          <a:prstGeom prst="trapezoid">
            <a:avLst>
              <a:gd name="adj" fmla="val 42448"/>
            </a:avLst>
          </a:prstGeom>
          <a:solidFill>
            <a:schemeClr val="accent4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2A458D4-7222-44BE-A529-AA388F05FBA8}"/>
                  </a:ext>
                </a:extLst>
              </p:cNvPr>
              <p:cNvSpPr txBox="1"/>
              <p:nvPr/>
            </p:nvSpPr>
            <p:spPr>
              <a:xfrm>
                <a:off x="9381169" y="4540534"/>
                <a:ext cx="391710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𝜈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2A458D4-7222-44BE-A529-AA388F05FB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1169" y="4540534"/>
                <a:ext cx="391710" cy="61555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77605C1-769E-4942-BEEE-5FE92FC56A71}"/>
              </a:ext>
            </a:extLst>
          </p:cNvPr>
          <p:cNvCxnSpPr/>
          <p:nvPr/>
        </p:nvCxnSpPr>
        <p:spPr>
          <a:xfrm>
            <a:off x="3570515" y="2336798"/>
            <a:ext cx="553961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7492F76D-B4C6-4A46-9B51-B3A3233E5AD6}"/>
              </a:ext>
            </a:extLst>
          </p:cNvPr>
          <p:cNvSpPr/>
          <p:nvPr/>
        </p:nvSpPr>
        <p:spPr>
          <a:xfrm>
            <a:off x="3524554" y="2284696"/>
            <a:ext cx="91922" cy="10420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6635510-2257-4796-9AD0-E1889B317E8A}"/>
              </a:ext>
            </a:extLst>
          </p:cNvPr>
          <p:cNvSpPr/>
          <p:nvPr/>
        </p:nvSpPr>
        <p:spPr>
          <a:xfrm>
            <a:off x="9192381" y="2284695"/>
            <a:ext cx="91922" cy="10420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4DDA7CD-DC71-4B91-8EAD-1CA2F37F270C}"/>
                  </a:ext>
                </a:extLst>
              </p:cNvPr>
              <p:cNvSpPr txBox="1"/>
              <p:nvPr/>
            </p:nvSpPr>
            <p:spPr>
              <a:xfrm>
                <a:off x="3341234" y="2336798"/>
                <a:ext cx="323422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4DDA7CD-DC71-4B91-8EAD-1CA2F37F27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1234" y="2336798"/>
                <a:ext cx="323422" cy="4924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00BCF47-764C-4A37-ABEF-44BF236007C7}"/>
                  </a:ext>
                </a:extLst>
              </p:cNvPr>
              <p:cNvSpPr txBox="1"/>
              <p:nvPr/>
            </p:nvSpPr>
            <p:spPr>
              <a:xfrm>
                <a:off x="9356877" y="2284695"/>
                <a:ext cx="32919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00BCF47-764C-4A37-ABEF-44BF236007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6877" y="2284695"/>
                <a:ext cx="329193" cy="4924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8FF5D09-F5CB-49B0-B6DC-3A23B211ED74}"/>
                  </a:ext>
                </a:extLst>
              </p:cNvPr>
              <p:cNvSpPr txBox="1"/>
              <p:nvPr/>
            </p:nvSpPr>
            <p:spPr>
              <a:xfrm>
                <a:off x="5326065" y="1792252"/>
                <a:ext cx="1255024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8FF5D09-F5CB-49B0-B6DC-3A23B211ED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6065" y="1792252"/>
                <a:ext cx="1255024" cy="49244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79DD28-E26A-4FF8-8E1E-5649DE35F4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8A9C9-8565-4928-9E41-6D5E5DE9E04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21681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EBE23-C1DC-4599-BB9C-8B439B16A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291997" cy="529545"/>
          </a:xfrm>
        </p:spPr>
        <p:txBody>
          <a:bodyPr>
            <a:normAutofit/>
          </a:bodyPr>
          <a:lstStyle/>
          <a:p>
            <a:r>
              <a:rPr lang="en-US" sz="2800" dirty="0"/>
              <a:t>Computation of Empirical OPT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2C5F616-BE56-427C-8818-AC927C3533D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74058"/>
                <a:ext cx="10515600" cy="5102905"/>
              </a:xfrm>
            </p:spPr>
            <p:txBody>
              <a:bodyPr>
                <a:normAutofit/>
              </a:bodyPr>
              <a:lstStyle/>
              <a:p>
                <a:r>
                  <a:rPr lang="en-US" sz="1800" dirty="0"/>
                  <a:t>Linear programming:</a:t>
                </a:r>
              </a:p>
              <a:p>
                <a:pPr lvl="1"/>
                <a:r>
                  <a:rPr lang="en-US" sz="1800" dirty="0"/>
                  <a:t>Pro: solution is accurate; no requirements of ground cost. </a:t>
                </a:r>
              </a:p>
              <a:p>
                <a:pPr lvl="1"/>
                <a:r>
                  <a:rPr lang="en-US" sz="1800" dirty="0"/>
                  <a:t>Con: time complexity is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𝒪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  <m:func>
                          <m:func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1800" b="0" i="0" smtClean="0"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r>
                  <a:rPr lang="en-US" sz="1800" dirty="0"/>
                  <a:t> (suppose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1800" dirty="0"/>
                  <a:t>).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1800" dirty="0"/>
                  <a:t>Entropic regularization (</a:t>
                </a:r>
                <a:r>
                  <a:rPr lang="en-US" sz="1800" dirty="0" err="1"/>
                  <a:t>Chizat</a:t>
                </a:r>
                <a:r>
                  <a:rPr lang="en-US" sz="1800" dirty="0"/>
                  <a:t> et al., 2017), (Chapel et al., 2020): </a:t>
                </a:r>
              </a:p>
              <a:p>
                <a:pPr lvl="1"/>
                <a:r>
                  <a:rPr lang="en-US" sz="1800" dirty="0"/>
                  <a:t>Pro: time complexity is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𝒪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</m:d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∞</m:t>
                            </m:r>
                          </m:sub>
                        </m:sSub>
                        <m:func>
                          <m:funcPr>
                            <m:ctrlPr>
                              <a:rPr lang="en-US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18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sSup>
                          <m:sSupPr>
                            <m:ctrlPr>
                              <a:rPr lang="en-US" sz="1800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1800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1800" dirty="0"/>
                  <a:t>; no requirements of cost function.</a:t>
                </a:r>
              </a:p>
              <a:p>
                <a:pPr lvl="2"/>
                <a:r>
                  <a:rPr lang="en-US" sz="1800" dirty="0"/>
                  <a:t>state of art method, since in practice, the computational part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1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800" dirty="0"/>
                  <a:t> can be accelerated by GPU. </a:t>
                </a:r>
              </a:p>
              <a:p>
                <a:pPr lvl="1"/>
                <a:r>
                  <a:rPr lang="en-US" sz="1800" dirty="0"/>
                  <a:t>Con: Need to carefully select the weight for entropic term “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𝜋</m:t>
                    </m:r>
                    <m:func>
                      <m:func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800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</m:func>
                  </m:oMath>
                </a14:m>
                <a:r>
                  <a:rPr lang="en-US" sz="1800" dirty="0"/>
                  <a:t>”;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d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∞</m:t>
                        </m:r>
                      </m:sub>
                    </m:sSub>
                  </m:oMath>
                </a14:m>
                <a:r>
                  <a:rPr lang="en-US" sz="1800" dirty="0"/>
                  <a:t> could be huge.  </a:t>
                </a:r>
              </a:p>
              <a:p>
                <a:r>
                  <a:rPr lang="en-US" sz="1800" dirty="0"/>
                  <a:t>Tree algorithm (Sato et al., 2021):</a:t>
                </a:r>
              </a:p>
              <a:p>
                <a:pPr lvl="1"/>
                <a:r>
                  <a:rPr lang="en-US" sz="1800" dirty="0"/>
                  <a:t>Pro: time complexity is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𝒪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func>
                          <m:func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p>
                              <m:sSup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sz="1800" b="0" i="0" smtClean="0">
                                    <a:latin typeface="Cambria Math" panose="02040503050406030204" pitchFamily="18" charset="0"/>
                                  </a:rPr>
                                  <m:t>ln</m:t>
                                </m:r>
                              </m:e>
                              <m:sup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fName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r>
                  <a:rPr lang="en-US" sz="1800" dirty="0"/>
                  <a:t>; solution is accurate. </a:t>
                </a:r>
              </a:p>
              <a:p>
                <a:pPr lvl="1"/>
                <a:r>
                  <a:rPr lang="en-US" sz="1800" dirty="0"/>
                  <a:t>Con: Cost function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sz="1800" dirty="0"/>
                  <a:t> must be a tree metric (e.g.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800" dirty="0"/>
                  <a:t> is not allowed); </a:t>
                </a:r>
              </a:p>
              <a:p>
                <a:pPr marL="457200" lvl="1" indent="0">
                  <a:buNone/>
                </a:pPr>
                <a:r>
                  <a:rPr lang="en-US" sz="1800" dirty="0"/>
                  <a:t>	    need to generated a tree before computation, which could be costly. </a:t>
                </a:r>
              </a:p>
              <a:p>
                <a:r>
                  <a:rPr lang="en-US" sz="1800" dirty="0">
                    <a:solidFill>
                      <a:schemeClr val="accent1"/>
                    </a:solidFill>
                  </a:rPr>
                  <a:t>Sliced Partial Optimal Transport [</a:t>
                </a:r>
                <a:r>
                  <a:rPr lang="en-US" sz="1800" dirty="0" err="1">
                    <a:solidFill>
                      <a:schemeClr val="accent1"/>
                    </a:solidFill>
                  </a:rPr>
                  <a:t>Bonneel</a:t>
                </a:r>
                <a:r>
                  <a:rPr lang="en-US" sz="1800" dirty="0">
                    <a:solidFill>
                      <a:schemeClr val="accent1"/>
                    </a:solidFill>
                  </a:rPr>
                  <a:t> and </a:t>
                </a:r>
                <a:r>
                  <a:rPr lang="en-US" sz="1800" dirty="0" err="1">
                    <a:solidFill>
                      <a:schemeClr val="accent1"/>
                    </a:solidFill>
                  </a:rPr>
                  <a:t>Coeurjolly</a:t>
                </a:r>
                <a:r>
                  <a:rPr lang="en-US" sz="1800" dirty="0">
                    <a:solidFill>
                      <a:schemeClr val="accent1"/>
                    </a:solidFill>
                  </a:rPr>
                  <a:t>, 2019]:</a:t>
                </a:r>
              </a:p>
              <a:p>
                <a:pPr lvl="1"/>
                <a:r>
                  <a:rPr lang="en-US" sz="1800" dirty="0">
                    <a:solidFill>
                      <a:schemeClr val="tx1"/>
                    </a:solidFill>
                  </a:rPr>
                  <a:t>Pro: computation cost is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𝒪</m:t>
                    </m:r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  <m:sSup>
                          <m:sSup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1800" dirty="0">
                    <a:solidFill>
                      <a:schemeClr val="tx1"/>
                    </a:solidFill>
                  </a:rPr>
                  <a:t> in worst case and is linear time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𝒪</m:t>
                    </m:r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  <m:sSup>
                          <m:sSup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1800" dirty="0">
                    <a:solidFill>
                      <a:schemeClr val="tx1"/>
                    </a:solidFill>
                  </a:rPr>
                  <a:t> in practice.</a:t>
                </a:r>
              </a:p>
              <a:p>
                <a:pPr lvl="2"/>
                <a:r>
                  <a:rPr lang="en-US" sz="1800" dirty="0">
                    <a:solidFill>
                      <a:schemeClr val="tx1"/>
                    </a:solidFill>
                  </a:rPr>
                  <a:t>In practice, the computational part of </a:t>
                </a:r>
                <a:r>
                  <a:rPr lang="en-US" sz="1800" dirty="0">
                    <a:solidFill>
                      <a:schemeClr val="accent6"/>
                    </a:solidFill>
                  </a:rPr>
                  <a:t>L can be accelerated by GPU. </a:t>
                </a:r>
              </a:p>
              <a:p>
                <a:pPr lvl="1"/>
                <a:r>
                  <a:rPr lang="en-US" sz="1800" dirty="0"/>
                  <a:t>Con: do not allow destroy mass for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</a:rPr>
                  <a:t>. 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2C5F616-BE56-427C-8818-AC927C3533D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74058"/>
                <a:ext cx="10515600" cy="5102905"/>
              </a:xfrm>
              <a:blipFill>
                <a:blip r:embed="rId2"/>
                <a:stretch>
                  <a:fillRect l="-483" t="-9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2FB626-5239-4587-AB39-D79F702B9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8A9C9-8565-4928-9E41-6D5E5DE9E04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1047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82C353-ABD5-4964-85F2-994F16BA65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463590" cy="883104"/>
          </a:xfrm>
        </p:spPr>
        <p:txBody>
          <a:bodyPr/>
          <a:lstStyle/>
          <a:p>
            <a:r>
              <a:rPr lang="en-US" dirty="0"/>
              <a:t>Sliced Partial Optimal Transport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BD84C6C-2B20-4C74-B9CA-7678D38522D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248230"/>
                <a:ext cx="10515600" cy="492873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Recently, a new method is proposed, named Sliced partial optimal transport (SPOT) (</a:t>
                </a:r>
                <a:r>
                  <a:rPr lang="en-US" dirty="0" err="1"/>
                  <a:t>Bonneel</a:t>
                </a:r>
                <a:r>
                  <a:rPr lang="en-US" dirty="0"/>
                  <a:t> and </a:t>
                </a:r>
                <a:r>
                  <a:rPr lang="en-US" dirty="0" err="1"/>
                  <a:t>Coeurjolly</a:t>
                </a:r>
                <a:r>
                  <a:rPr lang="en-US" dirty="0"/>
                  <a:t>, 2019).</a:t>
                </a:r>
              </a:p>
              <a:p>
                <a:r>
                  <a:rPr lang="en-US" altLang="zh-CN" dirty="0"/>
                  <a:t>For each slicing, the algorithm solves the following (1-dimensional) partial optimal transport (POT) problem: </a:t>
                </a:r>
                <a:br>
                  <a:rPr lang="en-US" altLang="zh-CN" dirty="0"/>
                </a:b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lim>
                        </m:limLow>
                      </m:fName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  <m:sup/>
                          <m:e>
                            <m:sSup>
                              <m:sSup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</m:e>
                        </m:nary>
                      </m:e>
                    </m:func>
                  </m:oMath>
                </a14:m>
                <a:br>
                  <a:rPr lang="en-US" dirty="0"/>
                </a:br>
                <a:r>
                  <a:rPr lang="en-US" dirty="0"/>
                  <a:t>   </a:t>
                </a:r>
                <a:r>
                  <a:rPr lang="en-US" dirty="0" err="1"/>
                  <a:t>s.t.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1=1,</m:t>
                    </m:r>
                  </m:oMath>
                </a14:m>
                <a:br>
                  <a:rPr lang="en-US" i="1" dirty="0">
                    <a:latin typeface="Cambria Math" panose="02040503050406030204" pitchFamily="18" charset="0"/>
                  </a:rPr>
                </a:br>
                <a:r>
                  <a:rPr lang="en-US" i="1" dirty="0">
                    <a:latin typeface="Cambria Math" panose="02040503050406030204" pitchFamily="18" charset="0"/>
                  </a:rPr>
                  <a:t> 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0≤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1≤1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Pro: Computational cost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𝒪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/>
                  <a:t> (in the worse case) 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=#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𝑜𝑓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𝑠𝑙𝑖𝑐𝑖𝑛𝑔</m:t>
                    </m:r>
                  </m:oMath>
                </a14:m>
                <a:r>
                  <a:rPr lang="en-US" dirty="0"/>
                  <a:t>. </a:t>
                </a:r>
              </a:p>
              <a:p>
                <a:r>
                  <a:rPr lang="en-US" dirty="0"/>
                  <a:t>Con: can not destroy mass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. 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BD84C6C-2B20-4C74-B9CA-7678D38522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248230"/>
                <a:ext cx="10515600" cy="4928733"/>
              </a:xfrm>
              <a:blipFill>
                <a:blip r:embed="rId2"/>
                <a:stretch>
                  <a:fillRect l="-1217" t="-21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4F0EDB-E51C-44EC-A664-9955E57966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8A9C9-8565-4928-9E41-6D5E5DE9E04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9577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7A8415-9DFF-4BBD-8E89-515D4A85E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 between OPT and POT	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BD2C25-79DC-4EA1-9A9B-F1E7B750C28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 trivial relation: </a:t>
                </a:r>
              </a:p>
              <a:p>
                <a:pPr marL="0" indent="0">
                  <a:buNone/>
                </a:pPr>
                <a:r>
                  <a:rPr lang="en-US" dirty="0"/>
                  <a:t> 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→∞</m:t>
                    </m:r>
                  </m:oMath>
                </a14:m>
                <a:r>
                  <a:rPr lang="en-US" dirty="0"/>
                  <a:t>, </a:t>
                </a:r>
              </a:p>
              <a:p>
                <a:pPr marL="0" indent="0">
                  <a:buNone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𝑂𝑃𝑇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</m:sSub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𝑃𝑂𝑇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bSup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</m:sSubSup>
                      </m:e>
                    </m:d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BD2C25-79DC-4EA1-9A9B-F1E7B750C28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2C5F4A-DA86-44AE-9510-A51D163B8E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8A9C9-8565-4928-9E41-6D5E5DE9E04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3405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995D0-D1EF-44CE-A097-28FDE2559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0788" y="311214"/>
            <a:ext cx="7363743" cy="430086"/>
          </a:xfrm>
        </p:spPr>
        <p:txBody>
          <a:bodyPr>
            <a:normAutofit fontScale="90000"/>
          </a:bodyPr>
          <a:lstStyle/>
          <a:p>
            <a:r>
              <a:rPr lang="en-US" dirty="0"/>
              <a:t>Theoretical result of empirical OPT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FC4E98-066A-48F1-A56D-3A4FCF41CA3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90862" y="823595"/>
                <a:ext cx="10664952" cy="589788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000" dirty="0"/>
                  <a:t>Theorem: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sz="2000" dirty="0"/>
                  <a:t> space, suppose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2000" dirty="0"/>
                  <a:t> where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2000" dirty="0"/>
                  <a:t> is convex and increasing, then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i="0">
                        <a:latin typeface="Cambria Math" panose="02040503050406030204" pitchFamily="18" charset="0"/>
                      </a:rPr>
                      <m:t>OPT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b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US" sz="2000" dirty="0"/>
                  <a:t> is given by a 1-1 mapping. </a:t>
                </a:r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Proof: 1. Let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≤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sup>
                    </m:sSub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≥0: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1≤1,</m:t>
                        </m:r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1≤1,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</m:e>
                        </m:nary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</m:d>
                  </m:oMath>
                </a14:m>
                <a:r>
                  <a:rPr lang="en-US" sz="2000" dirty="0"/>
                  <a:t>, we have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≤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𝜈</m:t>
                        </m:r>
                      </m:e>
                    </m:d>
                  </m:oMath>
                </a14:m>
                <a:r>
                  <a:rPr lang="en-US" sz="2000" dirty="0"/>
                  <a:t> is spanned by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panose="02040503050406030204" pitchFamily="18" charset="0"/>
                              </a:rPr>
                              <m:t>Γ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≤</m:t>
                            </m:r>
                          </m:sub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p>
                        </m:sSub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0: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2000" dirty="0"/>
                  <a:t>, which follows, optimal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∈</m:t>
                    </m:r>
                    <m:sSubSup>
                      <m:sSub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≤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sup>
                    </m:sSubSup>
                  </m:oMath>
                </a14:m>
                <a:r>
                  <a:rPr lang="en-US" sz="2000" dirty="0"/>
                  <a:t> for some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0: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sz="2000" dirty="0"/>
                  <a:t>. </a:t>
                </a:r>
              </a:p>
              <a:p>
                <a:pPr marL="0" indent="0">
                  <a:buNone/>
                </a:pPr>
                <a:r>
                  <a:rPr lang="en-US" sz="2000" dirty="0"/>
                  <a:t>2. By [</a:t>
                </a:r>
                <a:r>
                  <a:rPr lang="en-US" sz="2000" dirty="0" err="1"/>
                  <a:t>Caffarelli</a:t>
                </a:r>
                <a:r>
                  <a:rPr lang="en-US" sz="2000" dirty="0"/>
                  <a:t> and McCann, 2010], we have</a:t>
                </a:r>
              </a:p>
              <a:p>
                <a:pPr marL="0" indent="0">
                  <a:buNone/>
                </a:pP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𝑒𝑥𝑡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panose="02040503050406030204" pitchFamily="18" charset="0"/>
                              </a:rPr>
                              <m:t>Γ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≤</m:t>
                            </m:r>
                          </m:sub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p>
                        </m:sSubSup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sSubSup>
                          <m:sSub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latin typeface="Cambria Math" panose="02040503050406030204" pitchFamily="18" charset="0"/>
                              </a:rPr>
                              <m:t>Γ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≤</m:t>
                            </m:r>
                          </m:sub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p>
                        </m:sSub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: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</m:d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sz="2000" dirty="0"/>
                  <a:t> and we complete the proof by the fact the optimal value of a linear function is achieved by some extreme point of its searching space.  </a:t>
                </a:r>
              </a:p>
              <a:p>
                <a:pPr marL="0" indent="0"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FC4E98-066A-48F1-A56D-3A4FCF41CA3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90862" y="823595"/>
                <a:ext cx="10664952" cy="5897880"/>
              </a:xfrm>
              <a:blipFill>
                <a:blip r:embed="rId2"/>
                <a:stretch>
                  <a:fillRect l="-595" t="-8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BBDB59-BE4C-4DE4-902C-1F904A726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8A9C9-8565-4928-9E41-6D5E5DE9E04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4337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622140-130B-4C4D-BE8F-B241326120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336" y="236130"/>
            <a:ext cx="10515600" cy="604139"/>
          </a:xfrm>
        </p:spPr>
        <p:txBody>
          <a:bodyPr>
            <a:normAutofit fontScale="90000"/>
          </a:bodyPr>
          <a:lstStyle/>
          <a:p>
            <a:r>
              <a:rPr lang="en-US" dirty="0"/>
              <a:t>Theoretical result of empirical OPT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DD666C-403E-4501-A890-4057CEF4FCF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969264"/>
                <a:ext cx="10515600" cy="5207699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Theorem: Under the same setting of the last theorem, we have 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𝑂𝑃𝑇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US" b="0" i="1" dirty="0">
                    <a:latin typeface="Cambria Math" panose="02040503050406030204" pitchFamily="18" charset="0"/>
                  </a:rPr>
                  <a:t>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lim>
                        </m:limLow>
                      </m:fName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𝐷𝑜𝑚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</m:d>
                          </m:sub>
                          <m:sup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d>
                                  </m:sub>
                                </m:sSub>
                              </m:e>
                            </m:d>
                          </m:e>
                        </m:nary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≥0</m:t>
                                </m:r>
                              </m:e>
                            </m:d>
                          </m:e>
                        </m:d>
                      </m:e>
                    </m:func>
                  </m:oMath>
                </a14:m>
                <a:r>
                  <a:rPr lang="en-US" b="0" dirty="0"/>
                  <a:t> </a:t>
                </a:r>
                <a:endParaRPr lang="en-US" dirty="0"/>
              </a:p>
              <a:p>
                <a:pPr lvl="1"/>
                <a:r>
                  <a:rPr lang="en-US" dirty="0" err="1"/>
                  <a:t>s.t.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L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1: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↪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1: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r>
                  <a:rPr lang="en-US" dirty="0"/>
                  <a:t> is 1-1. 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    In space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US" dirty="0"/>
                  <a:t>, we can further restrict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/>
                  <a:t> to be strictly increasing by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dirty="0"/>
                  <a:t>monotonicity property. </a:t>
                </a:r>
                <a:br>
                  <a:rPr lang="en-US" dirty="0"/>
                </a:b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DD666C-403E-4501-A890-4057CEF4FCF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969264"/>
                <a:ext cx="10515600" cy="5207699"/>
              </a:xfrm>
              <a:blipFill>
                <a:blip r:embed="rId2"/>
                <a:stretch>
                  <a:fillRect l="-1086" t="-19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97689E-E81B-470B-A4F7-028015EC1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8A9C9-8565-4928-9E41-6D5E5DE9E046}" type="slidenum">
              <a:rPr lang="en-US" smtClean="0"/>
              <a:t>24</a:t>
            </a:fld>
            <a:endParaRPr lang="en-US"/>
          </a:p>
        </p:txBody>
      </p: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4E58EFBF-F45A-6B96-5FFD-572785A605C8}"/>
              </a:ext>
            </a:extLst>
          </p:cNvPr>
          <p:cNvGrpSpPr/>
          <p:nvPr/>
        </p:nvGrpSpPr>
        <p:grpSpPr>
          <a:xfrm>
            <a:off x="3818969" y="1393531"/>
            <a:ext cx="3034800" cy="996480"/>
            <a:chOff x="3818969" y="1393531"/>
            <a:chExt cx="3034800" cy="996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E01E3906-C075-780A-97F5-90564245DB18}"/>
                    </a:ext>
                  </a:extLst>
                </p14:cNvPr>
                <p14:cNvContentPartPr/>
                <p14:nvPr/>
              </p14:nvContentPartPr>
              <p14:xfrm>
                <a:off x="3818969" y="2389651"/>
                <a:ext cx="360" cy="36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E01E3906-C075-780A-97F5-90564245DB18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810329" y="2380651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A0618DE8-7EEA-C463-79CE-77A4B6098F77}"/>
                    </a:ext>
                  </a:extLst>
                </p14:cNvPr>
                <p14:cNvContentPartPr/>
                <p14:nvPr/>
              </p14:nvContentPartPr>
              <p14:xfrm>
                <a:off x="6839369" y="1393531"/>
                <a:ext cx="14400" cy="1764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A0618DE8-7EEA-C463-79CE-77A4B6098F77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6830729" y="1384531"/>
                  <a:ext cx="32040" cy="352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6873060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56023-B277-44C5-8427-EE8E66EEA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526" y="133798"/>
            <a:ext cx="5257800" cy="585850"/>
          </a:xfrm>
        </p:spPr>
        <p:txBody>
          <a:bodyPr>
            <a:normAutofit fontScale="90000"/>
          </a:bodyPr>
          <a:lstStyle/>
          <a:p>
            <a:r>
              <a:rPr lang="en-US" dirty="0"/>
              <a:t>Algorithm of 1D-POT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5EF6C0A-B920-4A68-936B-30DD9D935050}"/>
              </a:ext>
            </a:extLst>
          </p:cNvPr>
          <p:cNvCxnSpPr/>
          <p:nvPr/>
        </p:nvCxnSpPr>
        <p:spPr>
          <a:xfrm>
            <a:off x="6392029" y="795532"/>
            <a:ext cx="449735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301ECFE-AA31-4BAF-AD87-A20BA5BCC091}"/>
              </a:ext>
            </a:extLst>
          </p:cNvPr>
          <p:cNvCxnSpPr/>
          <p:nvPr/>
        </p:nvCxnSpPr>
        <p:spPr>
          <a:xfrm>
            <a:off x="6419461" y="1920244"/>
            <a:ext cx="449735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256C57D-1DBA-48FD-876F-60B577581A5B}"/>
                  </a:ext>
                </a:extLst>
              </p:cNvPr>
              <p:cNvSpPr txBox="1"/>
              <p:nvPr/>
            </p:nvSpPr>
            <p:spPr>
              <a:xfrm>
                <a:off x="6419461" y="518533"/>
                <a:ext cx="20762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256C57D-1DBA-48FD-876F-60B577581A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9461" y="518533"/>
                <a:ext cx="207621" cy="276999"/>
              </a:xfrm>
              <a:prstGeom prst="rect">
                <a:avLst/>
              </a:prstGeom>
              <a:blipFill>
                <a:blip r:embed="rId3"/>
                <a:stretch>
                  <a:fillRect l="-26471" r="-26471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1513B18-14C0-4866-91DB-3290E2DA5576}"/>
                  </a:ext>
                </a:extLst>
              </p:cNvPr>
              <p:cNvSpPr txBox="1"/>
              <p:nvPr/>
            </p:nvSpPr>
            <p:spPr>
              <a:xfrm>
                <a:off x="6392029" y="1545897"/>
                <a:ext cx="19800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1513B18-14C0-4866-91DB-3290E2DA55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2029" y="1545897"/>
                <a:ext cx="198003" cy="276999"/>
              </a:xfrm>
              <a:prstGeom prst="rect">
                <a:avLst/>
              </a:prstGeom>
              <a:blipFill>
                <a:blip r:embed="rId4"/>
                <a:stretch>
                  <a:fillRect l="-31250" r="-25000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Oval 14">
            <a:extLst>
              <a:ext uri="{FF2B5EF4-FFF2-40B4-BE49-F238E27FC236}">
                <a16:creationId xmlns:a16="http://schemas.microsoft.com/office/drawing/2014/main" id="{E474AFE6-8EB9-4825-B383-E2AB5A146667}"/>
              </a:ext>
            </a:extLst>
          </p:cNvPr>
          <p:cNvSpPr/>
          <p:nvPr/>
        </p:nvSpPr>
        <p:spPr>
          <a:xfrm>
            <a:off x="7104888" y="758955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23C0A10-2389-4DA7-893E-D54E1F2A12CF}"/>
              </a:ext>
            </a:extLst>
          </p:cNvPr>
          <p:cNvSpPr/>
          <p:nvPr/>
        </p:nvSpPr>
        <p:spPr>
          <a:xfrm>
            <a:off x="7637558" y="758955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515B405-72FE-4613-8EFF-FA955547B305}"/>
              </a:ext>
            </a:extLst>
          </p:cNvPr>
          <p:cNvSpPr/>
          <p:nvPr/>
        </p:nvSpPr>
        <p:spPr>
          <a:xfrm>
            <a:off x="8606448" y="758955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BF54753-895E-4C7B-B2AD-B445E0FAB368}"/>
              </a:ext>
            </a:extLst>
          </p:cNvPr>
          <p:cNvSpPr/>
          <p:nvPr/>
        </p:nvSpPr>
        <p:spPr>
          <a:xfrm>
            <a:off x="7100851" y="1874525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3F1E83F0-4E23-480A-A976-A244BE97E06B}"/>
              </a:ext>
            </a:extLst>
          </p:cNvPr>
          <p:cNvSpPr/>
          <p:nvPr/>
        </p:nvSpPr>
        <p:spPr>
          <a:xfrm>
            <a:off x="8198131" y="1874525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00E4DA2-0CF9-4145-BB21-2E4D53B516D7}"/>
              </a:ext>
            </a:extLst>
          </p:cNvPr>
          <p:cNvSpPr/>
          <p:nvPr/>
        </p:nvSpPr>
        <p:spPr>
          <a:xfrm>
            <a:off x="7692422" y="1865384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D65665C-2B0F-4D3D-8AFF-7D79AF133CFF}"/>
              </a:ext>
            </a:extLst>
          </p:cNvPr>
          <p:cNvSpPr/>
          <p:nvPr/>
        </p:nvSpPr>
        <p:spPr>
          <a:xfrm>
            <a:off x="8606448" y="1874525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5A82BFA-5AD6-4D2B-85E8-075E54FD1530}"/>
              </a:ext>
            </a:extLst>
          </p:cNvPr>
          <p:cNvSpPr/>
          <p:nvPr/>
        </p:nvSpPr>
        <p:spPr>
          <a:xfrm>
            <a:off x="9491833" y="767161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4A1675E-F820-428B-8FF5-C23F42AAE364}"/>
              </a:ext>
            </a:extLst>
          </p:cNvPr>
          <p:cNvSpPr/>
          <p:nvPr/>
        </p:nvSpPr>
        <p:spPr>
          <a:xfrm>
            <a:off x="9950616" y="1888243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56892AD-5711-4564-95EF-FBF95AD9BE12}"/>
                  </a:ext>
                </a:extLst>
              </p:cNvPr>
              <p:cNvSpPr txBox="1"/>
              <p:nvPr/>
            </p:nvSpPr>
            <p:spPr>
              <a:xfrm>
                <a:off x="8124370" y="2004435"/>
                <a:ext cx="25725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56892AD-5711-4564-95EF-FBF95AD9BE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4370" y="2004435"/>
                <a:ext cx="257250" cy="276999"/>
              </a:xfrm>
              <a:prstGeom prst="rect">
                <a:avLst/>
              </a:prstGeom>
              <a:blipFill>
                <a:blip r:embed="rId5"/>
                <a:stretch>
                  <a:fillRect l="-23810" r="-2381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B521CE9-DC42-44F8-BAC3-2A73072649DC}"/>
                  </a:ext>
                </a:extLst>
              </p:cNvPr>
              <p:cNvSpPr txBox="1"/>
              <p:nvPr/>
            </p:nvSpPr>
            <p:spPr>
              <a:xfrm>
                <a:off x="8539513" y="468239"/>
                <a:ext cx="27873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B521CE9-DC42-44F8-BAC3-2A73072649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9513" y="468239"/>
                <a:ext cx="278731" cy="276999"/>
              </a:xfrm>
              <a:prstGeom prst="rect">
                <a:avLst/>
              </a:prstGeom>
              <a:blipFill>
                <a:blip r:embed="rId6"/>
                <a:stretch>
                  <a:fillRect l="-13043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3F03847-9771-4147-8A9A-7A6A79066752}"/>
                  </a:ext>
                </a:extLst>
              </p:cNvPr>
              <p:cNvSpPr txBox="1"/>
              <p:nvPr/>
            </p:nvSpPr>
            <p:spPr>
              <a:xfrm>
                <a:off x="9559267" y="1974594"/>
                <a:ext cx="1718419" cy="3372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d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3F03847-9771-4147-8A9A-7A6A790667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9267" y="1974594"/>
                <a:ext cx="1718419" cy="337272"/>
              </a:xfrm>
              <a:prstGeom prst="rect">
                <a:avLst/>
              </a:prstGeom>
              <a:blipFill>
                <a:blip r:embed="rId7"/>
                <a:stretch>
                  <a:fillRect l="-2837" b="-54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Oval 26">
            <a:extLst>
              <a:ext uri="{FF2B5EF4-FFF2-40B4-BE49-F238E27FC236}">
                <a16:creationId xmlns:a16="http://schemas.microsoft.com/office/drawing/2014/main" id="{7C3C1B79-641F-4CA0-9AB3-F9675FA9AD91}"/>
              </a:ext>
            </a:extLst>
          </p:cNvPr>
          <p:cNvSpPr/>
          <p:nvPr/>
        </p:nvSpPr>
        <p:spPr>
          <a:xfrm>
            <a:off x="9737251" y="769023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6BE63D6-4E0E-4B8D-989E-026041D95E65}"/>
                  </a:ext>
                </a:extLst>
              </p:cNvPr>
              <p:cNvSpPr txBox="1"/>
              <p:nvPr/>
            </p:nvSpPr>
            <p:spPr>
              <a:xfrm>
                <a:off x="9724253" y="477838"/>
                <a:ext cx="631776" cy="2802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6BE63D6-4E0E-4B8D-989E-026041D95E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24253" y="477838"/>
                <a:ext cx="631776" cy="280205"/>
              </a:xfrm>
              <a:prstGeom prst="rect">
                <a:avLst/>
              </a:prstGeom>
              <a:blipFill>
                <a:blip r:embed="rId8"/>
                <a:stretch>
                  <a:fillRect l="-4808" r="-3846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9680E87-FA7C-44BA-BB77-56C36399A5ED}"/>
              </a:ext>
            </a:extLst>
          </p:cNvPr>
          <p:cNvCxnSpPr>
            <a:stCxn id="15" idx="4"/>
            <a:endCxn id="18" idx="0"/>
          </p:cNvCxnSpPr>
          <p:nvPr/>
        </p:nvCxnSpPr>
        <p:spPr>
          <a:xfrm flipH="1">
            <a:off x="7128283" y="804674"/>
            <a:ext cx="4037" cy="10698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0D2D2D9-25A8-4521-AAED-80DEAEA1CEE9}"/>
              </a:ext>
            </a:extLst>
          </p:cNvPr>
          <p:cNvCxnSpPr>
            <a:cxnSpLocks/>
            <a:endCxn id="20" idx="0"/>
          </p:cNvCxnSpPr>
          <p:nvPr/>
        </p:nvCxnSpPr>
        <p:spPr>
          <a:xfrm>
            <a:off x="7669562" y="767161"/>
            <a:ext cx="50292" cy="10982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A8F3392-AD8B-4EF7-91D3-46A27199EC5F}"/>
              </a:ext>
            </a:extLst>
          </p:cNvPr>
          <p:cNvCxnSpPr>
            <a:cxnSpLocks/>
            <a:endCxn id="21" idx="7"/>
          </p:cNvCxnSpPr>
          <p:nvPr/>
        </p:nvCxnSpPr>
        <p:spPr>
          <a:xfrm>
            <a:off x="8640706" y="822021"/>
            <a:ext cx="12571" cy="10591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8CC0FEAD-A0E3-4AA3-9A7B-94389CCADD45}"/>
              </a:ext>
            </a:extLst>
          </p:cNvPr>
          <p:cNvCxnSpPr>
            <a:cxnSpLocks/>
          </p:cNvCxnSpPr>
          <p:nvPr/>
        </p:nvCxnSpPr>
        <p:spPr>
          <a:xfrm>
            <a:off x="9756648" y="816777"/>
            <a:ext cx="226381" cy="1062835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7" name="Oval 36">
            <a:extLst>
              <a:ext uri="{FF2B5EF4-FFF2-40B4-BE49-F238E27FC236}">
                <a16:creationId xmlns:a16="http://schemas.microsoft.com/office/drawing/2014/main" id="{5848EF45-DA92-40B2-8074-EE932F3F9B5F}"/>
              </a:ext>
            </a:extLst>
          </p:cNvPr>
          <p:cNvSpPr/>
          <p:nvPr/>
        </p:nvSpPr>
        <p:spPr>
          <a:xfrm>
            <a:off x="10603027" y="1881220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51F7429-6B8A-420A-B26B-41E93CC4CA45}"/>
                  </a:ext>
                </a:extLst>
              </p:cNvPr>
              <p:cNvSpPr txBox="1"/>
              <p:nvPr/>
            </p:nvSpPr>
            <p:spPr>
              <a:xfrm>
                <a:off x="9115761" y="440144"/>
                <a:ext cx="412164" cy="2802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51F7429-6B8A-420A-B26B-41E93CC4CA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5761" y="440144"/>
                <a:ext cx="412164" cy="280205"/>
              </a:xfrm>
              <a:prstGeom prst="rect">
                <a:avLst/>
              </a:prstGeom>
              <a:blipFill>
                <a:blip r:embed="rId9"/>
                <a:stretch>
                  <a:fillRect l="-7353" r="-1471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841088E2-9121-4C74-AE34-036926A778D8}"/>
              </a:ext>
            </a:extLst>
          </p:cNvPr>
          <p:cNvCxnSpPr/>
          <p:nvPr/>
        </p:nvCxnSpPr>
        <p:spPr>
          <a:xfrm>
            <a:off x="6330338" y="3175189"/>
            <a:ext cx="449735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9B25DA0-EBDC-4C19-93B7-E21C82527C0E}"/>
              </a:ext>
            </a:extLst>
          </p:cNvPr>
          <p:cNvCxnSpPr/>
          <p:nvPr/>
        </p:nvCxnSpPr>
        <p:spPr>
          <a:xfrm>
            <a:off x="6357770" y="4299901"/>
            <a:ext cx="449735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3B7ABE1-A23E-495E-BB19-06DC1532E1A6}"/>
                  </a:ext>
                </a:extLst>
              </p:cNvPr>
              <p:cNvSpPr txBox="1"/>
              <p:nvPr/>
            </p:nvSpPr>
            <p:spPr>
              <a:xfrm>
                <a:off x="6357770" y="2898190"/>
                <a:ext cx="20762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3B7ABE1-A23E-495E-BB19-06DC1532E1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7770" y="2898190"/>
                <a:ext cx="207621" cy="276999"/>
              </a:xfrm>
              <a:prstGeom prst="rect">
                <a:avLst/>
              </a:prstGeom>
              <a:blipFill>
                <a:blip r:embed="rId10"/>
                <a:stretch>
                  <a:fillRect l="-29412" r="-23529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F246023-637C-41A5-BCC9-8C0F93C411C2}"/>
                  </a:ext>
                </a:extLst>
              </p:cNvPr>
              <p:cNvSpPr txBox="1"/>
              <p:nvPr/>
            </p:nvSpPr>
            <p:spPr>
              <a:xfrm>
                <a:off x="6330338" y="3925554"/>
                <a:ext cx="19800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F246023-637C-41A5-BCC9-8C0F93C411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0338" y="3925554"/>
                <a:ext cx="198003" cy="276999"/>
              </a:xfrm>
              <a:prstGeom prst="rect">
                <a:avLst/>
              </a:prstGeom>
              <a:blipFill>
                <a:blip r:embed="rId11"/>
                <a:stretch>
                  <a:fillRect l="-27273" r="-24242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Oval 42">
            <a:extLst>
              <a:ext uri="{FF2B5EF4-FFF2-40B4-BE49-F238E27FC236}">
                <a16:creationId xmlns:a16="http://schemas.microsoft.com/office/drawing/2014/main" id="{6DB498A5-B7D2-47B8-AE09-63B94E6C4C09}"/>
              </a:ext>
            </a:extLst>
          </p:cNvPr>
          <p:cNvSpPr/>
          <p:nvPr/>
        </p:nvSpPr>
        <p:spPr>
          <a:xfrm>
            <a:off x="7043197" y="3138612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8F739831-C7E0-49C6-85F8-A64F6B827A9B}"/>
              </a:ext>
            </a:extLst>
          </p:cNvPr>
          <p:cNvSpPr/>
          <p:nvPr/>
        </p:nvSpPr>
        <p:spPr>
          <a:xfrm>
            <a:off x="7575867" y="3138612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2FD60EBF-FBAD-4992-B1F0-5F420DDFE74D}"/>
              </a:ext>
            </a:extLst>
          </p:cNvPr>
          <p:cNvSpPr/>
          <p:nvPr/>
        </p:nvSpPr>
        <p:spPr>
          <a:xfrm>
            <a:off x="8544757" y="3138612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A832E106-E41D-46F9-950F-30522CAC39BC}"/>
              </a:ext>
            </a:extLst>
          </p:cNvPr>
          <p:cNvSpPr/>
          <p:nvPr/>
        </p:nvSpPr>
        <p:spPr>
          <a:xfrm>
            <a:off x="7039160" y="4254182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5272F3B0-B0D8-4CD7-8D2C-BB792361341F}"/>
              </a:ext>
            </a:extLst>
          </p:cNvPr>
          <p:cNvSpPr/>
          <p:nvPr/>
        </p:nvSpPr>
        <p:spPr>
          <a:xfrm>
            <a:off x="8136440" y="4254182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071F54CA-9055-44C8-9025-C5C3E911A7D1}"/>
              </a:ext>
            </a:extLst>
          </p:cNvPr>
          <p:cNvSpPr/>
          <p:nvPr/>
        </p:nvSpPr>
        <p:spPr>
          <a:xfrm>
            <a:off x="7630731" y="4245041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0E9C901B-F3B3-462E-B9AD-1CDDF15B43BF}"/>
              </a:ext>
            </a:extLst>
          </p:cNvPr>
          <p:cNvSpPr/>
          <p:nvPr/>
        </p:nvSpPr>
        <p:spPr>
          <a:xfrm>
            <a:off x="8544757" y="4254182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1F465CD3-270D-4381-8902-2B819C40AE3F}"/>
              </a:ext>
            </a:extLst>
          </p:cNvPr>
          <p:cNvSpPr/>
          <p:nvPr/>
        </p:nvSpPr>
        <p:spPr>
          <a:xfrm>
            <a:off x="9430142" y="3146818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F110AFD8-30C5-47BC-AAF7-1B288658A26B}"/>
              </a:ext>
            </a:extLst>
          </p:cNvPr>
          <p:cNvSpPr/>
          <p:nvPr/>
        </p:nvSpPr>
        <p:spPr>
          <a:xfrm>
            <a:off x="9888925" y="4267900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B98D3AEE-C865-4BBC-87A9-F4E1FECB4F1C}"/>
                  </a:ext>
                </a:extLst>
              </p:cNvPr>
              <p:cNvSpPr txBox="1"/>
              <p:nvPr/>
            </p:nvSpPr>
            <p:spPr>
              <a:xfrm>
                <a:off x="8062679" y="4384092"/>
                <a:ext cx="25725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B98D3AEE-C865-4BBC-87A9-F4E1FECB4F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2679" y="4384092"/>
                <a:ext cx="257250" cy="276999"/>
              </a:xfrm>
              <a:prstGeom prst="rect">
                <a:avLst/>
              </a:prstGeom>
              <a:blipFill>
                <a:blip r:embed="rId12"/>
                <a:stretch>
                  <a:fillRect l="-23810" r="-2381" b="-2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E1B041F7-5A1F-4838-AFBF-24391CE84FB6}"/>
                  </a:ext>
                </a:extLst>
              </p:cNvPr>
              <p:cNvSpPr txBox="1"/>
              <p:nvPr/>
            </p:nvSpPr>
            <p:spPr>
              <a:xfrm>
                <a:off x="8477822" y="2847896"/>
                <a:ext cx="27873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E1B041F7-5A1F-4838-AFBF-24391CE84F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7822" y="2847896"/>
                <a:ext cx="278731" cy="276999"/>
              </a:xfrm>
              <a:prstGeom prst="rect">
                <a:avLst/>
              </a:prstGeom>
              <a:blipFill>
                <a:blip r:embed="rId13"/>
                <a:stretch>
                  <a:fillRect l="-13333" r="-2222"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A0D97C84-D926-4FC7-BD1F-09401D07B72C}"/>
                  </a:ext>
                </a:extLst>
              </p:cNvPr>
              <p:cNvSpPr txBox="1"/>
              <p:nvPr/>
            </p:nvSpPr>
            <p:spPr>
              <a:xfrm>
                <a:off x="9743340" y="3889375"/>
                <a:ext cx="25039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A0D97C84-D926-4FC7-BD1F-09401D07B7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43340" y="3889375"/>
                <a:ext cx="250390" cy="276999"/>
              </a:xfrm>
              <a:prstGeom prst="rect">
                <a:avLst/>
              </a:prstGeom>
              <a:blipFill>
                <a:blip r:embed="rId14"/>
                <a:stretch>
                  <a:fillRect l="-24390" r="-731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Oval 54">
            <a:extLst>
              <a:ext uri="{FF2B5EF4-FFF2-40B4-BE49-F238E27FC236}">
                <a16:creationId xmlns:a16="http://schemas.microsoft.com/office/drawing/2014/main" id="{DE488F3B-0A29-403A-8A7E-7F66BC2A6504}"/>
              </a:ext>
            </a:extLst>
          </p:cNvPr>
          <p:cNvSpPr/>
          <p:nvPr/>
        </p:nvSpPr>
        <p:spPr>
          <a:xfrm>
            <a:off x="9675560" y="3148680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D848E32C-B9BB-4182-9C1C-CB8F27572E63}"/>
                  </a:ext>
                </a:extLst>
              </p:cNvPr>
              <p:cNvSpPr txBox="1"/>
              <p:nvPr/>
            </p:nvSpPr>
            <p:spPr>
              <a:xfrm>
                <a:off x="9662562" y="2857495"/>
                <a:ext cx="631776" cy="2802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D848E32C-B9BB-4182-9C1C-CB8F27572E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2562" y="2857495"/>
                <a:ext cx="631776" cy="280205"/>
              </a:xfrm>
              <a:prstGeom prst="rect">
                <a:avLst/>
              </a:prstGeom>
              <a:blipFill>
                <a:blip r:embed="rId15"/>
                <a:stretch>
                  <a:fillRect l="-4808" r="-3846" b="-195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032EF09A-B417-4A2D-AD5F-C413D04D94AD}"/>
              </a:ext>
            </a:extLst>
          </p:cNvPr>
          <p:cNvCxnSpPr>
            <a:stCxn id="43" idx="4"/>
            <a:endCxn id="46" idx="0"/>
          </p:cNvCxnSpPr>
          <p:nvPr/>
        </p:nvCxnSpPr>
        <p:spPr>
          <a:xfrm flipH="1">
            <a:off x="7066592" y="3184331"/>
            <a:ext cx="4037" cy="10698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19A8556B-5A47-4239-9AB8-B36FF66944EE}"/>
              </a:ext>
            </a:extLst>
          </p:cNvPr>
          <p:cNvCxnSpPr>
            <a:cxnSpLocks/>
            <a:endCxn id="48" idx="0"/>
          </p:cNvCxnSpPr>
          <p:nvPr/>
        </p:nvCxnSpPr>
        <p:spPr>
          <a:xfrm>
            <a:off x="7607871" y="3146818"/>
            <a:ext cx="50292" cy="10982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8BF45F9D-5F4A-40FD-A173-9F1B36280690}"/>
              </a:ext>
            </a:extLst>
          </p:cNvPr>
          <p:cNvCxnSpPr>
            <a:cxnSpLocks/>
            <a:endCxn id="49" idx="7"/>
          </p:cNvCxnSpPr>
          <p:nvPr/>
        </p:nvCxnSpPr>
        <p:spPr>
          <a:xfrm>
            <a:off x="8579015" y="3201678"/>
            <a:ext cx="12571" cy="10591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98BA8752-2212-4DB1-9ECB-2D62BA0AD946}"/>
              </a:ext>
            </a:extLst>
          </p:cNvPr>
          <p:cNvCxnSpPr>
            <a:cxnSpLocks/>
            <a:stCxn id="50" idx="5"/>
          </p:cNvCxnSpPr>
          <p:nvPr/>
        </p:nvCxnSpPr>
        <p:spPr>
          <a:xfrm>
            <a:off x="9476971" y="3185842"/>
            <a:ext cx="444367" cy="10734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Oval 60">
            <a:extLst>
              <a:ext uri="{FF2B5EF4-FFF2-40B4-BE49-F238E27FC236}">
                <a16:creationId xmlns:a16="http://schemas.microsoft.com/office/drawing/2014/main" id="{C437DA46-04E5-4A2C-B39C-99E4F047F20D}"/>
              </a:ext>
            </a:extLst>
          </p:cNvPr>
          <p:cNvSpPr/>
          <p:nvPr/>
        </p:nvSpPr>
        <p:spPr>
          <a:xfrm>
            <a:off x="10541336" y="4260877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36A0DD4E-8E54-4F73-A222-5DF5328FF0C0}"/>
                  </a:ext>
                </a:extLst>
              </p:cNvPr>
              <p:cNvSpPr txBox="1"/>
              <p:nvPr/>
            </p:nvSpPr>
            <p:spPr>
              <a:xfrm>
                <a:off x="9193681" y="2847427"/>
                <a:ext cx="412164" cy="2802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36A0DD4E-8E54-4F73-A222-5DF5328FF0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3681" y="2847427"/>
                <a:ext cx="412164" cy="280205"/>
              </a:xfrm>
              <a:prstGeom prst="rect">
                <a:avLst/>
              </a:prstGeom>
              <a:blipFill>
                <a:blip r:embed="rId16"/>
                <a:stretch>
                  <a:fillRect l="-7353" r="-1471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A48C9781-3716-4D7E-8920-48148A90C00A}"/>
              </a:ext>
            </a:extLst>
          </p:cNvPr>
          <p:cNvCxnSpPr>
            <a:cxnSpLocks/>
          </p:cNvCxnSpPr>
          <p:nvPr/>
        </p:nvCxnSpPr>
        <p:spPr>
          <a:xfrm>
            <a:off x="9545401" y="807578"/>
            <a:ext cx="438564" cy="11378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4B8DE4B3-9901-4DAB-A5F4-349DF69C1173}"/>
              </a:ext>
            </a:extLst>
          </p:cNvPr>
          <p:cNvCxnSpPr>
            <a:cxnSpLocks/>
            <a:endCxn id="61" idx="5"/>
          </p:cNvCxnSpPr>
          <p:nvPr/>
        </p:nvCxnSpPr>
        <p:spPr>
          <a:xfrm>
            <a:off x="9721605" y="3194791"/>
            <a:ext cx="866560" cy="110511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A08A9BCF-EA9D-4EE0-8BA5-1020BB7DE62C}"/>
              </a:ext>
            </a:extLst>
          </p:cNvPr>
          <p:cNvSpPr txBox="1"/>
          <p:nvPr/>
        </p:nvSpPr>
        <p:spPr>
          <a:xfrm>
            <a:off x="5888736" y="2615184"/>
            <a:ext cx="828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case 1:</a:t>
            </a: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EA54AB36-5AEB-46FA-8BEC-A213CF89B703}"/>
              </a:ext>
            </a:extLst>
          </p:cNvPr>
          <p:cNvCxnSpPr/>
          <p:nvPr/>
        </p:nvCxnSpPr>
        <p:spPr>
          <a:xfrm>
            <a:off x="6412634" y="5312103"/>
            <a:ext cx="449735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472E75D2-048A-4EA2-8980-227D68CA1596}"/>
              </a:ext>
            </a:extLst>
          </p:cNvPr>
          <p:cNvCxnSpPr/>
          <p:nvPr/>
        </p:nvCxnSpPr>
        <p:spPr>
          <a:xfrm>
            <a:off x="6440066" y="6436815"/>
            <a:ext cx="449735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B3BF31C-2B02-42A0-A0B6-0D6BE503B574}"/>
                  </a:ext>
                </a:extLst>
              </p:cNvPr>
              <p:cNvSpPr txBox="1"/>
              <p:nvPr/>
            </p:nvSpPr>
            <p:spPr>
              <a:xfrm>
                <a:off x="6440066" y="5035104"/>
                <a:ext cx="20762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B3BF31C-2B02-42A0-A0B6-0D6BE503B5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0066" y="5035104"/>
                <a:ext cx="207621" cy="276999"/>
              </a:xfrm>
              <a:prstGeom prst="rect">
                <a:avLst/>
              </a:prstGeom>
              <a:blipFill>
                <a:blip r:embed="rId17"/>
                <a:stretch>
                  <a:fillRect l="-26471" r="-26471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2D718603-D97A-4C9F-AFB3-3292C4AADA34}"/>
                  </a:ext>
                </a:extLst>
              </p:cNvPr>
              <p:cNvSpPr txBox="1"/>
              <p:nvPr/>
            </p:nvSpPr>
            <p:spPr>
              <a:xfrm>
                <a:off x="6412634" y="6062468"/>
                <a:ext cx="19800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2D718603-D97A-4C9F-AFB3-3292C4AADA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2634" y="6062468"/>
                <a:ext cx="198003" cy="276999"/>
              </a:xfrm>
              <a:prstGeom prst="rect">
                <a:avLst/>
              </a:prstGeom>
              <a:blipFill>
                <a:blip r:embed="rId18"/>
                <a:stretch>
                  <a:fillRect l="-31250" r="-25000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Oval 74">
            <a:extLst>
              <a:ext uri="{FF2B5EF4-FFF2-40B4-BE49-F238E27FC236}">
                <a16:creationId xmlns:a16="http://schemas.microsoft.com/office/drawing/2014/main" id="{43BB99DD-EC0D-4169-849E-3D593AD037FF}"/>
              </a:ext>
            </a:extLst>
          </p:cNvPr>
          <p:cNvSpPr/>
          <p:nvPr/>
        </p:nvSpPr>
        <p:spPr>
          <a:xfrm>
            <a:off x="7125493" y="5275526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5E045D65-1895-48E0-8848-7E6B87BA6511}"/>
              </a:ext>
            </a:extLst>
          </p:cNvPr>
          <p:cNvSpPr/>
          <p:nvPr/>
        </p:nvSpPr>
        <p:spPr>
          <a:xfrm>
            <a:off x="7658163" y="5275526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4277CAF0-FD7E-4D37-B7E8-64C555F8B732}"/>
              </a:ext>
            </a:extLst>
          </p:cNvPr>
          <p:cNvSpPr/>
          <p:nvPr/>
        </p:nvSpPr>
        <p:spPr>
          <a:xfrm>
            <a:off x="8627053" y="5275526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22A7A0D1-8F05-4FE2-9895-3BA781338A8A}"/>
              </a:ext>
            </a:extLst>
          </p:cNvPr>
          <p:cNvSpPr/>
          <p:nvPr/>
        </p:nvSpPr>
        <p:spPr>
          <a:xfrm>
            <a:off x="7121456" y="6391096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885252AA-DD36-46AC-A3F9-67135251F14A}"/>
              </a:ext>
            </a:extLst>
          </p:cNvPr>
          <p:cNvSpPr/>
          <p:nvPr/>
        </p:nvSpPr>
        <p:spPr>
          <a:xfrm>
            <a:off x="8218736" y="6391096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7F9E8876-B317-4493-9469-0B3BFD3CAE62}"/>
              </a:ext>
            </a:extLst>
          </p:cNvPr>
          <p:cNvSpPr/>
          <p:nvPr/>
        </p:nvSpPr>
        <p:spPr>
          <a:xfrm>
            <a:off x="7713027" y="6381955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132E655B-0CDD-4272-A1D7-BECC9925141B}"/>
              </a:ext>
            </a:extLst>
          </p:cNvPr>
          <p:cNvSpPr/>
          <p:nvPr/>
        </p:nvSpPr>
        <p:spPr>
          <a:xfrm>
            <a:off x="8627053" y="6391096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E2F84D10-0E3F-4C53-A891-20E50228E4DF}"/>
              </a:ext>
            </a:extLst>
          </p:cNvPr>
          <p:cNvSpPr/>
          <p:nvPr/>
        </p:nvSpPr>
        <p:spPr>
          <a:xfrm>
            <a:off x="9512438" y="5283732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79F2B97E-FB64-429C-88A8-84841C5660A2}"/>
              </a:ext>
            </a:extLst>
          </p:cNvPr>
          <p:cNvSpPr/>
          <p:nvPr/>
        </p:nvSpPr>
        <p:spPr>
          <a:xfrm>
            <a:off x="9971221" y="6404814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7C2C37F2-DD57-4157-BF42-FB835733C51E}"/>
                  </a:ext>
                </a:extLst>
              </p:cNvPr>
              <p:cNvSpPr txBox="1"/>
              <p:nvPr/>
            </p:nvSpPr>
            <p:spPr>
              <a:xfrm>
                <a:off x="8144975" y="6521006"/>
                <a:ext cx="25725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7C2C37F2-DD57-4157-BF42-FB835733C5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4975" y="6521006"/>
                <a:ext cx="257250" cy="276999"/>
              </a:xfrm>
              <a:prstGeom prst="rect">
                <a:avLst/>
              </a:prstGeom>
              <a:blipFill>
                <a:blip r:embed="rId19"/>
                <a:stretch>
                  <a:fillRect l="-23810" r="-4762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87F95DB4-CAAC-425D-9207-E997D0CC90A3}"/>
                  </a:ext>
                </a:extLst>
              </p:cNvPr>
              <p:cNvSpPr txBox="1"/>
              <p:nvPr/>
            </p:nvSpPr>
            <p:spPr>
              <a:xfrm>
                <a:off x="8560118" y="4984810"/>
                <a:ext cx="27873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87F95DB4-CAAC-425D-9207-E997D0CC90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0118" y="4984810"/>
                <a:ext cx="278731" cy="276999"/>
              </a:xfrm>
              <a:prstGeom prst="rect">
                <a:avLst/>
              </a:prstGeom>
              <a:blipFill>
                <a:blip r:embed="rId20"/>
                <a:stretch>
                  <a:fillRect l="-13043" r="-2174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0484FAAD-3354-45BC-97DF-BCC1B7F02078}"/>
                  </a:ext>
                </a:extLst>
              </p:cNvPr>
              <p:cNvSpPr txBox="1"/>
              <p:nvPr/>
            </p:nvSpPr>
            <p:spPr>
              <a:xfrm>
                <a:off x="9825636" y="6026289"/>
                <a:ext cx="25039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0484FAAD-3354-45BC-97DF-BCC1B7F020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25636" y="6026289"/>
                <a:ext cx="250390" cy="276999"/>
              </a:xfrm>
              <a:prstGeom prst="rect">
                <a:avLst/>
              </a:prstGeom>
              <a:blipFill>
                <a:blip r:embed="rId21"/>
                <a:stretch>
                  <a:fillRect l="-24390" r="-731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7" name="Oval 86">
            <a:extLst>
              <a:ext uri="{FF2B5EF4-FFF2-40B4-BE49-F238E27FC236}">
                <a16:creationId xmlns:a16="http://schemas.microsoft.com/office/drawing/2014/main" id="{88000DE8-A832-4AB9-949C-4FD1477C918B}"/>
              </a:ext>
            </a:extLst>
          </p:cNvPr>
          <p:cNvSpPr/>
          <p:nvPr/>
        </p:nvSpPr>
        <p:spPr>
          <a:xfrm>
            <a:off x="9757856" y="5285594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6E3D9D00-C786-4408-BD39-09A3A78327BB}"/>
                  </a:ext>
                </a:extLst>
              </p:cNvPr>
              <p:cNvSpPr txBox="1"/>
              <p:nvPr/>
            </p:nvSpPr>
            <p:spPr>
              <a:xfrm>
                <a:off x="9744858" y="4994409"/>
                <a:ext cx="631775" cy="2802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6E3D9D00-C786-4408-BD39-09A3A78327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44858" y="4994409"/>
                <a:ext cx="631775" cy="280205"/>
              </a:xfrm>
              <a:prstGeom prst="rect">
                <a:avLst/>
              </a:prstGeom>
              <a:blipFill>
                <a:blip r:embed="rId22"/>
                <a:stretch>
                  <a:fillRect l="-4854" r="-3883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89DD46B1-830E-4F22-B77A-A0E59556F249}"/>
              </a:ext>
            </a:extLst>
          </p:cNvPr>
          <p:cNvCxnSpPr>
            <a:stCxn id="75" idx="4"/>
            <a:endCxn id="78" idx="0"/>
          </p:cNvCxnSpPr>
          <p:nvPr/>
        </p:nvCxnSpPr>
        <p:spPr>
          <a:xfrm flipH="1">
            <a:off x="7148888" y="5321245"/>
            <a:ext cx="4037" cy="10698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F9302A16-9AD9-4F90-BF89-63C2E0B7D224}"/>
              </a:ext>
            </a:extLst>
          </p:cNvPr>
          <p:cNvCxnSpPr>
            <a:cxnSpLocks/>
            <a:endCxn id="80" idx="0"/>
          </p:cNvCxnSpPr>
          <p:nvPr/>
        </p:nvCxnSpPr>
        <p:spPr>
          <a:xfrm>
            <a:off x="7690167" y="5283732"/>
            <a:ext cx="50292" cy="10982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0286D335-EC19-45E3-990E-70C754723C5F}"/>
              </a:ext>
            </a:extLst>
          </p:cNvPr>
          <p:cNvCxnSpPr>
            <a:cxnSpLocks/>
            <a:endCxn id="79" idx="6"/>
          </p:cNvCxnSpPr>
          <p:nvPr/>
        </p:nvCxnSpPr>
        <p:spPr>
          <a:xfrm flipH="1">
            <a:off x="8273600" y="5338592"/>
            <a:ext cx="387711" cy="1075364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9B3902BE-7A65-4381-B919-A31AD6D80E27}"/>
              </a:ext>
            </a:extLst>
          </p:cNvPr>
          <p:cNvCxnSpPr>
            <a:cxnSpLocks/>
            <a:stCxn id="82" idx="5"/>
            <a:endCxn id="81" idx="4"/>
          </p:cNvCxnSpPr>
          <p:nvPr/>
        </p:nvCxnSpPr>
        <p:spPr>
          <a:xfrm flipH="1">
            <a:off x="8654485" y="5322756"/>
            <a:ext cx="904782" cy="1114059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93" name="Oval 92">
            <a:extLst>
              <a:ext uri="{FF2B5EF4-FFF2-40B4-BE49-F238E27FC236}">
                <a16:creationId xmlns:a16="http://schemas.microsoft.com/office/drawing/2014/main" id="{B8E20E00-9C35-4666-BB9C-CDBA89FB6071}"/>
              </a:ext>
            </a:extLst>
          </p:cNvPr>
          <p:cNvSpPr/>
          <p:nvPr/>
        </p:nvSpPr>
        <p:spPr>
          <a:xfrm>
            <a:off x="10623632" y="6397791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2DB07CB5-7735-4864-B84A-E6173C5A9E76}"/>
                  </a:ext>
                </a:extLst>
              </p:cNvPr>
              <p:cNvSpPr txBox="1"/>
              <p:nvPr/>
            </p:nvSpPr>
            <p:spPr>
              <a:xfrm>
                <a:off x="9275977" y="4984341"/>
                <a:ext cx="412164" cy="2802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2DB07CB5-7735-4864-B84A-E6173C5A9E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5977" y="4984341"/>
                <a:ext cx="412164" cy="280205"/>
              </a:xfrm>
              <a:prstGeom prst="rect">
                <a:avLst/>
              </a:prstGeom>
              <a:blipFill>
                <a:blip r:embed="rId23"/>
                <a:stretch>
                  <a:fillRect l="-7463" r="-1493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B18A36D1-F2AA-44B6-B598-7A357DC5242F}"/>
              </a:ext>
            </a:extLst>
          </p:cNvPr>
          <p:cNvCxnSpPr>
            <a:cxnSpLocks/>
            <a:endCxn id="83" idx="7"/>
          </p:cNvCxnSpPr>
          <p:nvPr/>
        </p:nvCxnSpPr>
        <p:spPr>
          <a:xfrm>
            <a:off x="9803901" y="5331705"/>
            <a:ext cx="214149" cy="1079804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D08E948C-EE4D-46A1-914C-07363C90BBA2}"/>
              </a:ext>
            </a:extLst>
          </p:cNvPr>
          <p:cNvSpPr txBox="1"/>
          <p:nvPr/>
        </p:nvSpPr>
        <p:spPr>
          <a:xfrm>
            <a:off x="5971032" y="4752098"/>
            <a:ext cx="828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case 2: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8D0FCA89-ECE0-4CF6-B130-2D3A2CC4E03E}"/>
              </a:ext>
            </a:extLst>
          </p:cNvPr>
          <p:cNvSpPr txBox="1"/>
          <p:nvPr/>
        </p:nvSpPr>
        <p:spPr>
          <a:xfrm>
            <a:off x="7863252" y="85653"/>
            <a:ext cx="936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conflict: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E75015E-DA9E-4F79-8003-3134B6DEE1C2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54528" y="915371"/>
            <a:ext cx="4401164" cy="51918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8C747121-5616-4498-8287-E81BCB16C3EF}"/>
                  </a:ext>
                </a:extLst>
              </p:cNvPr>
              <p:cNvSpPr txBox="1"/>
              <p:nvPr/>
            </p:nvSpPr>
            <p:spPr>
              <a:xfrm>
                <a:off x="9661453" y="4370090"/>
                <a:ext cx="679930" cy="3372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8C747121-5616-4498-8287-E81BCB16C3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1453" y="4370090"/>
                <a:ext cx="679930" cy="337272"/>
              </a:xfrm>
              <a:prstGeom prst="rect">
                <a:avLst/>
              </a:prstGeom>
              <a:blipFill>
                <a:blip r:embed="rId25"/>
                <a:stretch>
                  <a:fillRect l="-8108" b="-54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7F86383F-C5E9-493E-A186-952DCC93B4AA}"/>
                  </a:ext>
                </a:extLst>
              </p:cNvPr>
              <p:cNvSpPr txBox="1"/>
              <p:nvPr/>
            </p:nvSpPr>
            <p:spPr>
              <a:xfrm>
                <a:off x="10418476" y="4389970"/>
                <a:ext cx="899542" cy="3372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7F86383F-C5E9-493E-A186-952DCC93B4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18476" y="4389970"/>
                <a:ext cx="899542" cy="337272"/>
              </a:xfrm>
              <a:prstGeom prst="rect">
                <a:avLst/>
              </a:prstGeom>
              <a:blipFill>
                <a:blip r:embed="rId26"/>
                <a:stretch>
                  <a:fillRect l="-6081" r="-2703" b="-54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8DFABEC9-C1CB-45EA-B2FE-C14CE461C3C8}"/>
                  </a:ext>
                </a:extLst>
              </p:cNvPr>
              <p:cNvSpPr txBox="1"/>
              <p:nvPr/>
            </p:nvSpPr>
            <p:spPr>
              <a:xfrm>
                <a:off x="9661453" y="6447341"/>
                <a:ext cx="679930" cy="3372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8DFABEC9-C1CB-45EA-B2FE-C14CE461C3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1453" y="6447341"/>
                <a:ext cx="679930" cy="337272"/>
              </a:xfrm>
              <a:prstGeom prst="rect">
                <a:avLst/>
              </a:prstGeom>
              <a:blipFill>
                <a:blip r:embed="rId27"/>
                <a:stretch>
                  <a:fillRect l="-8108" b="-54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C5094252-8B97-4D08-B148-8F8E8CEA0B2F}"/>
              </a:ext>
            </a:extLst>
          </p:cNvPr>
          <p:cNvSpPr/>
          <p:nvPr/>
        </p:nvSpPr>
        <p:spPr>
          <a:xfrm>
            <a:off x="5539844" y="1984248"/>
            <a:ext cx="796948" cy="1527048"/>
          </a:xfrm>
          <a:custGeom>
            <a:avLst/>
            <a:gdLst>
              <a:gd name="connsiteX0" fmla="*/ 641500 w 796948"/>
              <a:gd name="connsiteY0" fmla="*/ 0 h 1527048"/>
              <a:gd name="connsiteX1" fmla="*/ 1420 w 796948"/>
              <a:gd name="connsiteY1" fmla="*/ 594360 h 1527048"/>
              <a:gd name="connsiteX2" fmla="*/ 796948 w 796948"/>
              <a:gd name="connsiteY2" fmla="*/ 1527048 h 1527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96948" h="1527048">
                <a:moveTo>
                  <a:pt x="641500" y="0"/>
                </a:moveTo>
                <a:cubicBezTo>
                  <a:pt x="308506" y="169926"/>
                  <a:pt x="-24488" y="339852"/>
                  <a:pt x="1420" y="594360"/>
                </a:cubicBezTo>
                <a:cubicBezTo>
                  <a:pt x="27328" y="848868"/>
                  <a:pt x="658264" y="1363980"/>
                  <a:pt x="796948" y="1527048"/>
                </a:cubicBezTo>
              </a:path>
            </a:pathLst>
          </a:cu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0A4AA36B-F5F3-4EB7-8FBC-C6B970D78F18}"/>
              </a:ext>
            </a:extLst>
          </p:cNvPr>
          <p:cNvSpPr/>
          <p:nvPr/>
        </p:nvSpPr>
        <p:spPr>
          <a:xfrm>
            <a:off x="5059953" y="1536192"/>
            <a:ext cx="1386567" cy="4233672"/>
          </a:xfrm>
          <a:custGeom>
            <a:avLst/>
            <a:gdLst>
              <a:gd name="connsiteX0" fmla="*/ 1267695 w 1386567"/>
              <a:gd name="connsiteY0" fmla="*/ 0 h 4233672"/>
              <a:gd name="connsiteX1" fmla="*/ 14967 w 1386567"/>
              <a:gd name="connsiteY1" fmla="*/ 1143000 h 4233672"/>
              <a:gd name="connsiteX2" fmla="*/ 627615 w 1386567"/>
              <a:gd name="connsiteY2" fmla="*/ 3419856 h 4233672"/>
              <a:gd name="connsiteX3" fmla="*/ 1386567 w 1386567"/>
              <a:gd name="connsiteY3" fmla="*/ 4233672 h 4233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86567" h="4233672">
                <a:moveTo>
                  <a:pt x="1267695" y="0"/>
                </a:moveTo>
                <a:cubicBezTo>
                  <a:pt x="694671" y="286512"/>
                  <a:pt x="121647" y="573024"/>
                  <a:pt x="14967" y="1143000"/>
                </a:cubicBezTo>
                <a:cubicBezTo>
                  <a:pt x="-91713" y="1712976"/>
                  <a:pt x="399015" y="2904744"/>
                  <a:pt x="627615" y="3419856"/>
                </a:cubicBezTo>
                <a:cubicBezTo>
                  <a:pt x="856215" y="3934968"/>
                  <a:pt x="1121391" y="4084320"/>
                  <a:pt x="1386567" y="4233672"/>
                </a:cubicBezTo>
              </a:path>
            </a:pathLst>
          </a:cu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id="{C70C94E5-8F3A-4F12-8AF0-240665D51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8A9C9-8565-4928-9E41-6D5E5DE9E04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9492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6AE972-8B43-48A9-A33F-055FEC6A07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037" y="232171"/>
            <a:ext cx="9375648" cy="457835"/>
          </a:xfrm>
        </p:spPr>
        <p:txBody>
          <a:bodyPr>
            <a:noAutofit/>
          </a:bodyPr>
          <a:lstStyle/>
          <a:p>
            <a:r>
              <a:rPr lang="en-US" sz="2800" dirty="0"/>
              <a:t>Algorithm for 1D OPT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691505E8-98B6-53B0-DF98-2C3BB0D46352}"/>
                  </a:ext>
                </a:extLst>
              </p:cNvPr>
              <p:cNvSpPr txBox="1"/>
              <p:nvPr/>
            </p:nvSpPr>
            <p:spPr>
              <a:xfrm>
                <a:off x="509561" y="741143"/>
                <a:ext cx="6313908" cy="10852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Main idea: we solve the problem in n iterations: </a:t>
                </a:r>
              </a:p>
              <a:p>
                <a:r>
                  <a:rPr lang="en-US" dirty="0"/>
                  <a:t>In each iteration k, we solve the problem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O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PT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US" dirty="0"/>
                  <a:t>: </a:t>
                </a:r>
              </a:p>
              <a:p>
                <a:r>
                  <a:rPr lang="en-US" dirty="0"/>
                  <a:t>Case 1: no conflict. </a:t>
                </a:r>
              </a:p>
            </p:txBody>
          </p:sp>
        </mc:Choice>
        <mc:Fallback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691505E8-98B6-53B0-DF98-2C3BB0D463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561" y="741143"/>
                <a:ext cx="6313908" cy="1085297"/>
              </a:xfrm>
              <a:prstGeom prst="rect">
                <a:avLst/>
              </a:prstGeom>
              <a:blipFill>
                <a:blip r:embed="rId2"/>
                <a:stretch>
                  <a:fillRect l="-803" t="-2326" b="-93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2" name="Picture 31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5020CF80-EC8F-A703-583B-9B7C6DC3DA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627" y="1791073"/>
            <a:ext cx="7772400" cy="4041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960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6AE972-8B43-48A9-A33F-055FEC6A07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037" y="232171"/>
            <a:ext cx="9375648" cy="457835"/>
          </a:xfrm>
        </p:spPr>
        <p:txBody>
          <a:bodyPr>
            <a:noAutofit/>
          </a:bodyPr>
          <a:lstStyle/>
          <a:p>
            <a:r>
              <a:rPr lang="en-US" sz="2800" dirty="0"/>
              <a:t>Algorithm for 1D OPT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691505E8-98B6-53B0-DF98-2C3BB0D46352}"/>
                  </a:ext>
                </a:extLst>
              </p:cNvPr>
              <p:cNvSpPr txBox="1"/>
              <p:nvPr/>
            </p:nvSpPr>
            <p:spPr>
              <a:xfrm>
                <a:off x="509561" y="741143"/>
                <a:ext cx="6198492" cy="10852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Main idea: we solve the problem in n iterations: </a:t>
                </a:r>
              </a:p>
              <a:p>
                <a:r>
                  <a:rPr lang="en-US" dirty="0"/>
                  <a:t>In each iteration k, we solve the problem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O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PT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</m:sSubSup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Case 2: conflict</a:t>
                </a:r>
              </a:p>
            </p:txBody>
          </p:sp>
        </mc:Choice>
        <mc:Fallback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691505E8-98B6-53B0-DF98-2C3BB0D463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561" y="741143"/>
                <a:ext cx="6198492" cy="1085297"/>
              </a:xfrm>
              <a:prstGeom prst="rect">
                <a:avLst/>
              </a:prstGeom>
              <a:blipFill>
                <a:blip r:embed="rId2"/>
                <a:stretch>
                  <a:fillRect l="-820" t="-2326" b="-93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A picture containing text, indoor, map&#10;&#10;Description automatically generated">
            <a:extLst>
              <a:ext uri="{FF2B5EF4-FFF2-40B4-BE49-F238E27FC236}">
                <a16:creationId xmlns:a16="http://schemas.microsoft.com/office/drawing/2014/main" id="{E3784F72-76C6-00FC-2EF0-B92F1D8848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253" y="1877577"/>
            <a:ext cx="8941473" cy="4239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3208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F8AD70-1F99-F7F8-9C7B-E2E092914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45837"/>
          </a:xfrm>
        </p:spPr>
        <p:txBody>
          <a:bodyPr/>
          <a:lstStyle/>
          <a:p>
            <a:r>
              <a:rPr lang="en-US" dirty="0"/>
              <a:t>Solve the subproblem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79969C-2783-021C-58A8-DF50D4FAFA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6292"/>
            <a:ext cx="9557952" cy="83578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Only need to go through all the transportation plans which destroy 1 or 0 point.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6281D1-5AE8-0FA4-411F-AFC79F4AC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8A9C9-8565-4928-9E41-6D5E5DE9E046}" type="slidenum">
              <a:rPr lang="en-US" smtClean="0"/>
              <a:t>28</a:t>
            </a:fld>
            <a:endParaRPr lang="en-US"/>
          </a:p>
        </p:txBody>
      </p:sp>
      <p:pic>
        <p:nvPicPr>
          <p:cNvPr id="7" name="Picture 6" descr="A picture containing indoor, light&#10;&#10;Description automatically generated">
            <a:extLst>
              <a:ext uri="{FF2B5EF4-FFF2-40B4-BE49-F238E27FC236}">
                <a16:creationId xmlns:a16="http://schemas.microsoft.com/office/drawing/2014/main" id="{A3751FA4-B756-70BE-96C9-362494985C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669" y="2162077"/>
            <a:ext cx="8476735" cy="3983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9764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A0993D-C758-D34B-9386-0817159336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62313"/>
          </a:xfrm>
        </p:spPr>
        <p:txBody>
          <a:bodyPr/>
          <a:lstStyle/>
          <a:p>
            <a:r>
              <a:rPr lang="en-US" dirty="0"/>
              <a:t>Algorithms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54D3BA-F3B2-B508-FB4D-31FA514EE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8A9C9-8565-4928-9E41-6D5E5DE9E046}" type="slidenum">
              <a:rPr lang="en-US" smtClean="0"/>
              <a:t>29</a:t>
            </a:fld>
            <a:endParaRPr lang="en-US"/>
          </a:p>
        </p:txBody>
      </p:sp>
      <p:pic>
        <p:nvPicPr>
          <p:cNvPr id="5" name="Picture 4" descr="Text, letter&#10;&#10;Description automatically generated">
            <a:extLst>
              <a:ext uri="{FF2B5EF4-FFF2-40B4-BE49-F238E27FC236}">
                <a16:creationId xmlns:a16="http://schemas.microsoft.com/office/drawing/2014/main" id="{F263F07D-3AAB-155F-000F-B05CF0379A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589" y="1181100"/>
            <a:ext cx="5463540" cy="4297680"/>
          </a:xfrm>
          <a:prstGeom prst="rect">
            <a:avLst/>
          </a:prstGeo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884B0D58-0E59-7E78-129A-603442A168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0873" y="1181100"/>
            <a:ext cx="5932170" cy="4046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9645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8B705-19C3-4A28-95C3-4BD0ACE190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687" y="136525"/>
            <a:ext cx="10515600" cy="768731"/>
          </a:xfrm>
        </p:spPr>
        <p:txBody>
          <a:bodyPr/>
          <a:lstStyle/>
          <a:p>
            <a:r>
              <a:rPr lang="en-US" dirty="0"/>
              <a:t>Applications of OT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D7082A2-7025-4810-ADAF-5375F4DFE5A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905256"/>
                <a:ext cx="10515600" cy="5271707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In </a:t>
                </a:r>
                <a:r>
                  <a:rPr lang="en-US" b="1" dirty="0"/>
                  <a:t>generative model </a:t>
                </a:r>
                <a:r>
                  <a:rPr lang="en-US" dirty="0"/>
                  <a:t>tasks (e.g. GAN, variational auto-Encoder), OT describes similarity between two distributions. </a:t>
                </a:r>
              </a:p>
              <a:p>
                <a:pPr lvl="1"/>
                <a:r>
                  <a:rPr lang="en-US" dirty="0"/>
                  <a:t>Wasserstein GAN: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lim>
                        </m:limLow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𝑂𝑇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𝑍</m:t>
                                    </m:r>
                                  </m:e>
                                </m:d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sub>
                            </m:sSub>
                          </m:e>
                        </m:d>
                      </m:e>
                    </m:func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Wasserstein variational auto-encoder:</a:t>
                </a:r>
              </a:p>
              <a:p>
                <a:pPr marL="457200" lvl="1" indent="0">
                  <a:buNone/>
                </a:pPr>
                <a:r>
                  <a:rPr lang="en-US" dirty="0"/>
                  <a:t>   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lim>
                        </m:limLow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𝔼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  <m:d>
                                          <m:d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𝑋</m:t>
                                            </m:r>
                                          </m:e>
                                        </m:d>
                                      </m:e>
                                    </m:d>
                                  </m:e>
                                </m:d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𝑂𝑇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</m:d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sub>
                            </m:sSub>
                          </m:e>
                        </m:d>
                      </m:e>
                    </m:func>
                  </m:oMath>
                </a14:m>
                <a:r>
                  <a:rPr lang="en-US" dirty="0"/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sub>
                    </m:sSub>
                  </m:oMath>
                </a14:m>
                <a:r>
                  <a:rPr lang="en-US" dirty="0"/>
                  <a:t> is defined by prior-knowledge. </a:t>
                </a:r>
              </a:p>
              <a:p>
                <a:r>
                  <a:rPr lang="en-US" dirty="0"/>
                  <a:t>In domain adaptation, optimal transportation plan can be used to transfer the data in target domain into source domain. </a:t>
                </a:r>
              </a:p>
              <a:p>
                <a:r>
                  <a:rPr lang="en-US" dirty="0"/>
                  <a:t>In regression problem, OT regularization of can improve the statistical power of multi-task regression model. </a:t>
                </a:r>
              </a:p>
              <a:p>
                <a:pPr marL="0" indent="0">
                  <a:buNone/>
                </a:pPr>
                <a:r>
                  <a:rPr lang="en-US" dirty="0"/>
                  <a:t>   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D7082A2-7025-4810-ADAF-5375F4DFE5A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905256"/>
                <a:ext cx="10515600" cy="5271707"/>
              </a:xfrm>
              <a:blipFill>
                <a:blip r:embed="rId2"/>
                <a:stretch>
                  <a:fillRect l="-1086" t="-1923" r="-9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B130F2-F173-4074-9F10-6C59D80DB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8A9C9-8565-4928-9E41-6D5E5DE9E04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7222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93D6B-0508-8E2C-7DAE-F5E94C8542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645346" cy="705794"/>
          </a:xfrm>
        </p:spPr>
        <p:txBody>
          <a:bodyPr/>
          <a:lstStyle/>
          <a:p>
            <a:r>
              <a:rPr lang="en-US" dirty="0"/>
              <a:t>Correctness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86208DE-BACE-1EA9-AE3B-E627262E27A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70920"/>
                <a:ext cx="10515600" cy="5106043"/>
              </a:xfrm>
            </p:spPr>
            <p:txBody>
              <a:bodyPr/>
              <a:lstStyle/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Theorem: Under the assumptions above, the algorithm opt-1d solve the problem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𝑜𝑝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bSup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US" dirty="0"/>
                  <a:t>. </a:t>
                </a:r>
              </a:p>
              <a:p>
                <a:pPr marL="0" indent="0">
                  <a:buNone/>
                </a:pPr>
                <a:br>
                  <a:rPr lang="en-US" dirty="0"/>
                </a:b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86208DE-BACE-1EA9-AE3B-E627262E27A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70920"/>
                <a:ext cx="10515600" cy="5106043"/>
              </a:xfrm>
              <a:blipFill>
                <a:blip r:embed="rId2"/>
                <a:stretch>
                  <a:fillRect l="-10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57801F-4F0A-FC9E-1693-2A9D6DB68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8A9C9-8565-4928-9E41-6D5E5DE9E046}" type="slidenum">
              <a:rPr lang="en-US" smtClean="0"/>
              <a:t>30</a:t>
            </a:fld>
            <a:endParaRPr lang="en-US"/>
          </a:p>
        </p:txBody>
      </p: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49661D3E-4F19-B9DA-8F26-CBC34B1F25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647" y="1214296"/>
            <a:ext cx="7772400" cy="1666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5405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83ABE1-16B2-584D-5D4A-E0A8C8B59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406449" cy="952929"/>
          </a:xfrm>
        </p:spPr>
        <p:txBody>
          <a:bodyPr/>
          <a:lstStyle/>
          <a:p>
            <a:r>
              <a:rPr lang="en-US" dirty="0"/>
              <a:t>Correctness: numerical experiment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4024978-C742-3EC5-453F-28076D52AA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18054"/>
                <a:ext cx="10515600" cy="4858909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𝑖𝑖𝑑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𝑢𝑛𝑖𝑓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−20,20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𝑖𝑖𝑑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𝑢𝑛𝑖𝑓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−40,40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/>
                  <a:t>. 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4024978-C742-3EC5-453F-28076D52AA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18054"/>
                <a:ext cx="10515600" cy="4858909"/>
              </a:xfrm>
              <a:blipFill>
                <a:blip r:embed="rId2"/>
                <a:stretch>
                  <a:fillRect l="-1086" t="-5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B5043D-B1E9-ADF2-0F8D-E4D5D05B2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8A9C9-8565-4928-9E41-6D5E5DE9E046}" type="slidenum">
              <a:rPr lang="en-US" smtClean="0"/>
              <a:t>31</a:t>
            </a:fld>
            <a:endParaRPr lang="en-US"/>
          </a:p>
        </p:txBody>
      </p:sp>
      <p:pic>
        <p:nvPicPr>
          <p:cNvPr id="6" name="Picture 5" descr="Graphical user interface, chart, line chart&#10;&#10;Description automatically generated">
            <a:extLst>
              <a:ext uri="{FF2B5EF4-FFF2-40B4-BE49-F238E27FC236}">
                <a16:creationId xmlns:a16="http://schemas.microsoft.com/office/drawing/2014/main" id="{21A51AE1-FA34-A9AA-EC9F-FFB2FEE5A9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162" y="2026873"/>
            <a:ext cx="9387820" cy="4011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9525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874245-1535-31BD-FED6-A46EAE1695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37599"/>
          </a:xfrm>
        </p:spPr>
        <p:txBody>
          <a:bodyPr/>
          <a:lstStyle/>
          <a:p>
            <a:r>
              <a:rPr lang="en-US" dirty="0"/>
              <a:t>Time complexity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6D27D0C-BC74-09D8-D115-24B23824D05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202724"/>
                <a:ext cx="10515600" cy="4974239"/>
              </a:xfrm>
            </p:spPr>
            <p:txBody>
              <a:bodyPr/>
              <a:lstStyle/>
              <a:p>
                <a:r>
                  <a:rPr lang="en-US" dirty="0"/>
                  <a:t>Worst case: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𝒪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/>
                  <a:t>. 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   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6D27D0C-BC74-09D8-D115-24B23824D05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202724"/>
                <a:ext cx="10515600" cy="4974239"/>
              </a:xfrm>
              <a:blipFill>
                <a:blip r:embed="rId2"/>
                <a:stretch>
                  <a:fillRect l="-1086" t="-20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07A502-9C4A-357A-A7D7-622AD8D92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8A9C9-8565-4928-9E41-6D5E5DE9E046}" type="slidenum">
              <a:rPr lang="en-US" smtClean="0"/>
              <a:t>32</a:t>
            </a:fld>
            <a:endParaRPr lang="en-US"/>
          </a:p>
        </p:txBody>
      </p:sp>
      <p:pic>
        <p:nvPicPr>
          <p:cNvPr id="6" name="Picture 5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C65FB6D9-261A-502B-D160-DB5CDD0CD8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589" y="1603518"/>
            <a:ext cx="10218335" cy="3874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2714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2FC05-1892-6AAA-0CF4-30924FF6D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Sliced OPT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611AF4F-5095-1A35-D07E-62C5FBBD6E2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82811"/>
                <a:ext cx="10515600" cy="4694152"/>
              </a:xfrm>
            </p:spPr>
            <p:txBody>
              <a:bodyPr/>
              <a:lstStyle/>
              <a:p>
                <a:r>
                  <a:rPr lang="en-US" dirty="0"/>
                  <a:t>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dirty="0"/>
                  <a:t> space,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ℳ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ℝ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𝕊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++</m:t>
                        </m:r>
                      </m:sub>
                    </m:sSub>
                  </m:oMath>
                </a14:m>
                <a:r>
                  <a:rPr lang="en-US" dirty="0"/>
                  <a:t>,  we define sliced optimal partial transport problem as follows: </a:t>
                </a:r>
              </a:p>
              <a:p>
                <a:pPr marL="0" indent="0">
                  <a:buNone/>
                </a:pPr>
                <a:r>
                  <a:rPr lang="en-US" dirty="0"/>
                  <a:t>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𝑠𝑜𝑝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𝜈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𝕊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sub>
                      <m:sup/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𝑜𝑝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d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⟨"/>
                                    <m:endChr m:val="⟩"/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,⋅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#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⟨"/>
                                    <m:endChr m:val="⟩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,⋅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#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𝜈</m:t>
                            </m:r>
                          </m:e>
                        </m:d>
                      </m:e>
                    </m:nary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Theorem: when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𝑤h𝑒𝑟𝑒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≥1,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𝑝𝑜𝑤𝑒𝑟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𝑜𝑓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𝑠𝑜𝑝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𝜈</m:t>
                        </m:r>
                      </m:e>
                    </m:d>
                  </m:oMath>
                </a14:m>
                <a:r>
                  <a:rPr lang="en-US" dirty="0"/>
                  <a:t> defines a metric.  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611AF4F-5095-1A35-D07E-62C5FBBD6E2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82811"/>
                <a:ext cx="10515600" cy="4694152"/>
              </a:xfrm>
              <a:blipFill>
                <a:blip r:embed="rId2"/>
                <a:stretch>
                  <a:fillRect l="-1086" t="-1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9DDCC7-C926-3866-3C1C-8394C35008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8A9C9-8565-4928-9E41-6D5E5DE9E046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02615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50C6F-0EC1-4961-2439-9EABB993B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44691"/>
          </a:xfrm>
        </p:spPr>
        <p:txBody>
          <a:bodyPr>
            <a:normAutofit/>
          </a:bodyPr>
          <a:lstStyle/>
          <a:p>
            <a:r>
              <a:rPr lang="en-US" dirty="0"/>
              <a:t>Application: point cloud registration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E13DE45-0DFD-693F-F087-5D3753E42D5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09816"/>
                <a:ext cx="10515600" cy="4867147"/>
              </a:xfrm>
            </p:spPr>
            <p:txBody>
              <a:bodyPr/>
              <a:lstStyle/>
              <a:p>
                <a:r>
                  <a:rPr lang="en-US" dirty="0"/>
                  <a:t>Problem setup: </a:t>
                </a:r>
                <a:br>
                  <a:rPr lang="en-US" dirty="0"/>
                </a:br>
                <a:r>
                  <a:rPr lang="en-US" dirty="0"/>
                  <a:t>Given 3-d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bSup>
                  </m:oMath>
                </a14:m>
                <a:r>
                  <a:rPr lang="en-US" dirty="0"/>
                  <a:t>, for each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for some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. The correspondence is unknown. </a:t>
                </a:r>
              </a:p>
              <a:p>
                <a:pPr marL="0" indent="0">
                  <a:buNone/>
                </a:pPr>
                <a:r>
                  <a:rPr lang="en-US" b="0" dirty="0"/>
                  <a:t>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𝑠𝑅𝑥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/>
                  <a:t>. </a:t>
                </a:r>
              </a:p>
              <a:p>
                <a:pPr marL="0" indent="0">
                  <a:buNone/>
                </a:pPr>
                <a:r>
                  <a:rPr lang="en-US" dirty="0"/>
                  <a:t>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dirty="0"/>
                  <a:t> is rotation,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/>
                  <a:t> is translation.</a:t>
                </a:r>
              </a:p>
              <a:p>
                <a:pPr marL="0" indent="0">
                  <a:buNone/>
                </a:pPr>
                <a:r>
                  <a:rPr lang="en-US" dirty="0"/>
                  <a:t> Both source and target data </a:t>
                </a:r>
              </a:p>
              <a:p>
                <a:pPr marL="0" indent="0">
                  <a:buNone/>
                </a:pPr>
                <a:r>
                  <a:rPr lang="en-US" dirty="0"/>
                  <a:t>are corrupted with noise.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E13DE45-0DFD-693F-F087-5D3753E42D5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09816"/>
                <a:ext cx="10515600" cy="4867147"/>
              </a:xfrm>
              <a:blipFill>
                <a:blip r:embed="rId2"/>
                <a:stretch>
                  <a:fillRect l="-1206" t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FB8880-8051-17C7-7774-B3FAF0316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8A9C9-8565-4928-9E41-6D5E5DE9E046}" type="slidenum">
              <a:rPr lang="en-US" smtClean="0"/>
              <a:t>34</a:t>
            </a:fld>
            <a:endParaRPr lang="en-US"/>
          </a:p>
        </p:txBody>
      </p:sp>
      <p:pic>
        <p:nvPicPr>
          <p:cNvPr id="8" name="Picture 7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68A3F5F3-7451-D6E5-12DC-6C423B6DC1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8758" y="2256279"/>
            <a:ext cx="5448643" cy="4282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8202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EEC8C-3663-E498-649D-3D75ADF372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70551"/>
          </a:xfrm>
        </p:spPr>
        <p:txBody>
          <a:bodyPr/>
          <a:lstStyle/>
          <a:p>
            <a:r>
              <a:rPr lang="en-US" dirty="0"/>
              <a:t>Performance: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C3C67A-A1B3-D17B-0920-FD0E72414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8A9C9-8565-4928-9E41-6D5E5DE9E046}" type="slidenum">
              <a:rPr lang="en-US" smtClean="0"/>
              <a:t>35</a:t>
            </a:fld>
            <a:endParaRPr lang="en-US"/>
          </a:p>
        </p:txBody>
      </p:sp>
      <p:pic>
        <p:nvPicPr>
          <p:cNvPr id="6" name="Picture 5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85EBF831-6A21-18FE-C53C-07E3E5A4B0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300" y="1022695"/>
            <a:ext cx="8258565" cy="5333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73225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22EEE-7948-93F2-DE6B-0653FB8D97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447638" cy="615178"/>
          </a:xfrm>
        </p:spPr>
        <p:txBody>
          <a:bodyPr>
            <a:normAutofit fontScale="90000"/>
          </a:bodyPr>
          <a:lstStyle/>
          <a:p>
            <a:r>
              <a:rPr lang="en-US" dirty="0"/>
              <a:t>Limitation and Future work: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BE7B51D-5B55-CAB1-E714-BD617BF3A77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06162" y="1103870"/>
                <a:ext cx="10447638" cy="507309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Limitation: </a:t>
                </a:r>
              </a:p>
              <a:p>
                <a:pPr marL="0" indent="0">
                  <a:buNone/>
                </a:pPr>
                <a:r>
                  <a:rPr lang="en-US" dirty="0"/>
                  <a:t>Suppose we want to transport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point, how to select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/>
                  <a:t> before solving the problem? </a:t>
                </a:r>
              </a:p>
              <a:p>
                <a:pPr marL="0" indent="0">
                  <a:buNone/>
                </a:pPr>
                <a:r>
                  <a:rPr lang="en-US" dirty="0"/>
                  <a:t>If can be solved, we can define </a:t>
                </a:r>
                <a:r>
                  <a:rPr lang="en-US" dirty="0" err="1"/>
                  <a:t>sopt</a:t>
                </a:r>
                <a:r>
                  <a:rPr lang="en-US" dirty="0"/>
                  <a:t>-barycenter, </a:t>
                </a:r>
                <a:r>
                  <a:rPr lang="en-US" dirty="0" err="1"/>
                  <a:t>sopt</a:t>
                </a:r>
                <a:r>
                  <a:rPr lang="en-US" dirty="0"/>
                  <a:t>-gradient flow, similar to sliced-OT.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Future’s work: </a:t>
                </a:r>
              </a:p>
              <a:p>
                <a:r>
                  <a:rPr lang="en-US" dirty="0"/>
                  <a:t>For opt, extend the algorithm into non-uniform discrete measures setting. </a:t>
                </a:r>
              </a:p>
              <a:p>
                <a:r>
                  <a:rPr lang="en-US" dirty="0"/>
                  <a:t>Extend the sliced OT technique into multi-marginal OT setting.  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BE7B51D-5B55-CAB1-E714-BD617BF3A77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06162" y="1103870"/>
                <a:ext cx="10447638" cy="5073093"/>
              </a:xfrm>
              <a:blipFill>
                <a:blip r:embed="rId2"/>
                <a:stretch>
                  <a:fillRect l="-1214" t="-19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40E252-CC4E-4AC0-5C59-E71E4FF221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8A9C9-8565-4928-9E41-6D5E5DE9E046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73681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F9DE7C-6382-4819-A4A1-78AFA6FF7C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695" y="50449"/>
            <a:ext cx="7382256" cy="354829"/>
          </a:xfrm>
        </p:spPr>
        <p:txBody>
          <a:bodyPr>
            <a:noAutofit/>
          </a:bodyPr>
          <a:lstStyle/>
          <a:p>
            <a:r>
              <a:rPr lang="en-US" sz="2800" dirty="0"/>
              <a:t>Algorithm for 1D OPT  </a:t>
            </a: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20BB3564-DE5A-4C4A-9629-198A68E6E384}"/>
              </a:ext>
            </a:extLst>
          </p:cNvPr>
          <p:cNvCxnSpPr/>
          <p:nvPr/>
        </p:nvCxnSpPr>
        <p:spPr>
          <a:xfrm>
            <a:off x="5733560" y="1739618"/>
            <a:ext cx="132160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E56C6DAD-4982-49E3-9B30-3F3860396BDA}"/>
                  </a:ext>
                </a:extLst>
              </p:cNvPr>
              <p:cNvSpPr txBox="1"/>
              <p:nvPr/>
            </p:nvSpPr>
            <p:spPr>
              <a:xfrm>
                <a:off x="1463195" y="3645861"/>
                <a:ext cx="1445780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400" smtClean="0">
                          <a:latin typeface="Cambria Math" panose="02040503050406030204" pitchFamily="18" charset="0"/>
                        </a:rPr>
                        <m:t>c</m:t>
                      </m:r>
                      <m:r>
                        <m:rPr>
                          <m:sty m:val="p"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ost</m:t>
                      </m:r>
                      <m:r>
                        <a:rPr lang="en-US" sz="1400" b="0" i="0" smtClean="0">
                          <a:latin typeface="Cambria Math" panose="02040503050406030204" pitchFamily="18" charset="0"/>
                        </a:rPr>
                        <m:t> 0=</m:t>
                      </m:r>
                      <m:r>
                        <m:rPr>
                          <m:sty m:val="p"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cost</m:t>
                      </m:r>
                      <m:r>
                        <a:rPr lang="en-US" sz="1400" b="0" i="0" smtClean="0"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𝜆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E56C6DAD-4982-49E3-9B30-3F3860396B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3195" y="3645861"/>
                <a:ext cx="1445780" cy="215444"/>
              </a:xfrm>
              <a:prstGeom prst="rect">
                <a:avLst/>
              </a:prstGeom>
              <a:blipFill>
                <a:blip r:embed="rId2"/>
                <a:stretch>
                  <a:fillRect l="-1754" t="-11765" r="-2632" b="-41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D8556D76-16C4-4E0C-A0F4-C62DF7B77752}"/>
              </a:ext>
            </a:extLst>
          </p:cNvPr>
          <p:cNvCxnSpPr>
            <a:cxnSpLocks/>
          </p:cNvCxnSpPr>
          <p:nvPr/>
        </p:nvCxnSpPr>
        <p:spPr>
          <a:xfrm>
            <a:off x="5921659" y="2717702"/>
            <a:ext cx="1057000" cy="89512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D3180E3-7D4E-4196-B79C-D63067A3D8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8A9C9-8565-4928-9E41-6D5E5DE9E046}" type="slidenum">
              <a:rPr lang="en-US" smtClean="0"/>
              <a:t>37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C8BFEAC3-A4E3-41D5-ACBD-328228F84D8D}"/>
                  </a:ext>
                </a:extLst>
              </p:cNvPr>
              <p:cNvSpPr txBox="1"/>
              <p:nvPr/>
            </p:nvSpPr>
            <p:spPr>
              <a:xfrm>
                <a:off x="3090478" y="6313087"/>
                <a:ext cx="609447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cost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min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cost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0, 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cost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cost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C8BFEAC3-A4E3-41D5-ACBD-328228F84D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0478" y="6313087"/>
                <a:ext cx="6094476" cy="369332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76D44924-0429-47E6-80D4-0B5CC6074DC8}"/>
                  </a:ext>
                </a:extLst>
              </p:cNvPr>
              <p:cNvSpPr txBox="1"/>
              <p:nvPr/>
            </p:nvSpPr>
            <p:spPr>
              <a:xfrm>
                <a:off x="5697915" y="126109"/>
                <a:ext cx="2728824" cy="5056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1: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</m:d>
                                </m:lim>
                              </m:limLow>
                            </m:fName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76D44924-0429-47E6-80D4-0B5CC6074D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7915" y="126109"/>
                <a:ext cx="2728824" cy="505651"/>
              </a:xfrm>
              <a:prstGeom prst="rect">
                <a:avLst/>
              </a:prstGeom>
              <a:blipFill>
                <a:blip r:embed="rId32"/>
                <a:stretch>
                  <a:fillRect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4659BE79-9EF6-0FD7-6DA8-F67B5B47F2DA}"/>
              </a:ext>
            </a:extLst>
          </p:cNvPr>
          <p:cNvCxnSpPr/>
          <p:nvPr/>
        </p:nvCxnSpPr>
        <p:spPr>
          <a:xfrm>
            <a:off x="967431" y="1574292"/>
            <a:ext cx="449735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645E76B5-A6A0-6F1C-9B4C-064D4823912B}"/>
              </a:ext>
            </a:extLst>
          </p:cNvPr>
          <p:cNvCxnSpPr/>
          <p:nvPr/>
        </p:nvCxnSpPr>
        <p:spPr>
          <a:xfrm>
            <a:off x="994863" y="2699004"/>
            <a:ext cx="449735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6" name="TextBox 185">
                <a:extLst>
                  <a:ext uri="{FF2B5EF4-FFF2-40B4-BE49-F238E27FC236}">
                    <a16:creationId xmlns:a16="http://schemas.microsoft.com/office/drawing/2014/main" id="{ECE8459A-CA67-59AC-08D4-CEAC90DB7BAA}"/>
                  </a:ext>
                </a:extLst>
              </p:cNvPr>
              <p:cNvSpPr txBox="1"/>
              <p:nvPr/>
            </p:nvSpPr>
            <p:spPr>
              <a:xfrm>
                <a:off x="939999" y="2743018"/>
                <a:ext cx="4180696" cy="3030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 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   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𝑙𝑎𝑠𝑡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6" name="TextBox 185">
                <a:extLst>
                  <a:ext uri="{FF2B5EF4-FFF2-40B4-BE49-F238E27FC236}">
                    <a16:creationId xmlns:a16="http://schemas.microsoft.com/office/drawing/2014/main" id="{ECE8459A-CA67-59AC-08D4-CEAC90DB7B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9999" y="2743018"/>
                <a:ext cx="4180696" cy="303096"/>
              </a:xfrm>
              <a:prstGeom prst="rect">
                <a:avLst/>
              </a:prstGeom>
              <a:blipFill>
                <a:blip r:embed="rId33"/>
                <a:stretch>
                  <a:fillRect t="-8000" b="-2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2" name="Oval 191">
            <a:extLst>
              <a:ext uri="{FF2B5EF4-FFF2-40B4-BE49-F238E27FC236}">
                <a16:creationId xmlns:a16="http://schemas.microsoft.com/office/drawing/2014/main" id="{47FB16AD-F0E4-DC23-1C99-94D74CCB9494}"/>
              </a:ext>
            </a:extLst>
          </p:cNvPr>
          <p:cNvSpPr/>
          <p:nvPr/>
        </p:nvSpPr>
        <p:spPr>
          <a:xfrm>
            <a:off x="1680290" y="1537715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" name="Oval 208">
            <a:extLst>
              <a:ext uri="{FF2B5EF4-FFF2-40B4-BE49-F238E27FC236}">
                <a16:creationId xmlns:a16="http://schemas.microsoft.com/office/drawing/2014/main" id="{11B04209-A941-E5B9-3715-483971477DD9}"/>
              </a:ext>
            </a:extLst>
          </p:cNvPr>
          <p:cNvSpPr/>
          <p:nvPr/>
        </p:nvSpPr>
        <p:spPr>
          <a:xfrm>
            <a:off x="2212960" y="1537715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Oval 219">
            <a:extLst>
              <a:ext uri="{FF2B5EF4-FFF2-40B4-BE49-F238E27FC236}">
                <a16:creationId xmlns:a16="http://schemas.microsoft.com/office/drawing/2014/main" id="{42EEA16B-1BE3-F159-1DC1-57589202D035}"/>
              </a:ext>
            </a:extLst>
          </p:cNvPr>
          <p:cNvSpPr/>
          <p:nvPr/>
        </p:nvSpPr>
        <p:spPr>
          <a:xfrm>
            <a:off x="3181850" y="1537715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Oval 220">
            <a:extLst>
              <a:ext uri="{FF2B5EF4-FFF2-40B4-BE49-F238E27FC236}">
                <a16:creationId xmlns:a16="http://schemas.microsoft.com/office/drawing/2014/main" id="{8D76C4FB-49D9-7A03-CA28-1B8FE918B098}"/>
              </a:ext>
            </a:extLst>
          </p:cNvPr>
          <p:cNvSpPr/>
          <p:nvPr/>
        </p:nvSpPr>
        <p:spPr>
          <a:xfrm>
            <a:off x="1676253" y="2653285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Oval 221">
            <a:extLst>
              <a:ext uri="{FF2B5EF4-FFF2-40B4-BE49-F238E27FC236}">
                <a16:creationId xmlns:a16="http://schemas.microsoft.com/office/drawing/2014/main" id="{BEA83A43-0E93-B0EF-DC39-B948A37E5DB9}"/>
              </a:ext>
            </a:extLst>
          </p:cNvPr>
          <p:cNvSpPr/>
          <p:nvPr/>
        </p:nvSpPr>
        <p:spPr>
          <a:xfrm>
            <a:off x="2773533" y="2653285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Oval 223">
            <a:extLst>
              <a:ext uri="{FF2B5EF4-FFF2-40B4-BE49-F238E27FC236}">
                <a16:creationId xmlns:a16="http://schemas.microsoft.com/office/drawing/2014/main" id="{418D6C5A-E903-B0B0-00A4-20B32CA7F8D0}"/>
              </a:ext>
            </a:extLst>
          </p:cNvPr>
          <p:cNvSpPr/>
          <p:nvPr/>
        </p:nvSpPr>
        <p:spPr>
          <a:xfrm>
            <a:off x="2267824" y="2644144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Oval 224">
            <a:extLst>
              <a:ext uri="{FF2B5EF4-FFF2-40B4-BE49-F238E27FC236}">
                <a16:creationId xmlns:a16="http://schemas.microsoft.com/office/drawing/2014/main" id="{C098FCE6-CAA4-6F73-E21F-9B4FF047BFDA}"/>
              </a:ext>
            </a:extLst>
          </p:cNvPr>
          <p:cNvSpPr/>
          <p:nvPr/>
        </p:nvSpPr>
        <p:spPr>
          <a:xfrm>
            <a:off x="3181850" y="2653285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Oval 225">
            <a:extLst>
              <a:ext uri="{FF2B5EF4-FFF2-40B4-BE49-F238E27FC236}">
                <a16:creationId xmlns:a16="http://schemas.microsoft.com/office/drawing/2014/main" id="{467E62FB-1304-3A6D-95EC-135F42972DB1}"/>
              </a:ext>
            </a:extLst>
          </p:cNvPr>
          <p:cNvSpPr/>
          <p:nvPr/>
        </p:nvSpPr>
        <p:spPr>
          <a:xfrm>
            <a:off x="4067235" y="1545921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Oval 227">
            <a:extLst>
              <a:ext uri="{FF2B5EF4-FFF2-40B4-BE49-F238E27FC236}">
                <a16:creationId xmlns:a16="http://schemas.microsoft.com/office/drawing/2014/main" id="{9DA44BB9-D838-6758-43A4-8276AC348066}"/>
              </a:ext>
            </a:extLst>
          </p:cNvPr>
          <p:cNvSpPr/>
          <p:nvPr/>
        </p:nvSpPr>
        <p:spPr>
          <a:xfrm>
            <a:off x="4526018" y="2667003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Oval 228">
            <a:extLst>
              <a:ext uri="{FF2B5EF4-FFF2-40B4-BE49-F238E27FC236}">
                <a16:creationId xmlns:a16="http://schemas.microsoft.com/office/drawing/2014/main" id="{989F5DB6-D64A-62AE-B31C-C7E62A4BD923}"/>
              </a:ext>
            </a:extLst>
          </p:cNvPr>
          <p:cNvSpPr/>
          <p:nvPr/>
        </p:nvSpPr>
        <p:spPr>
          <a:xfrm>
            <a:off x="4312653" y="1547783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1" name="Straight Connector 230">
            <a:extLst>
              <a:ext uri="{FF2B5EF4-FFF2-40B4-BE49-F238E27FC236}">
                <a16:creationId xmlns:a16="http://schemas.microsoft.com/office/drawing/2014/main" id="{F07FF279-4B97-550D-23AE-F7106CD2D168}"/>
              </a:ext>
            </a:extLst>
          </p:cNvPr>
          <p:cNvCxnSpPr>
            <a:stCxn id="192" idx="4"/>
            <a:endCxn id="221" idx="0"/>
          </p:cNvCxnSpPr>
          <p:nvPr/>
        </p:nvCxnSpPr>
        <p:spPr>
          <a:xfrm flipH="1">
            <a:off x="1703685" y="1583434"/>
            <a:ext cx="4037" cy="10698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Connector 231">
            <a:extLst>
              <a:ext uri="{FF2B5EF4-FFF2-40B4-BE49-F238E27FC236}">
                <a16:creationId xmlns:a16="http://schemas.microsoft.com/office/drawing/2014/main" id="{6A3580A6-3BB5-8BB1-9E45-6666120E3833}"/>
              </a:ext>
            </a:extLst>
          </p:cNvPr>
          <p:cNvCxnSpPr>
            <a:cxnSpLocks/>
            <a:endCxn id="224" idx="0"/>
          </p:cNvCxnSpPr>
          <p:nvPr/>
        </p:nvCxnSpPr>
        <p:spPr>
          <a:xfrm>
            <a:off x="2244964" y="1545921"/>
            <a:ext cx="50292" cy="10982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Connector 232">
            <a:extLst>
              <a:ext uri="{FF2B5EF4-FFF2-40B4-BE49-F238E27FC236}">
                <a16:creationId xmlns:a16="http://schemas.microsoft.com/office/drawing/2014/main" id="{91DE66B1-0C43-BCD0-23B9-D6771970BE81}"/>
              </a:ext>
            </a:extLst>
          </p:cNvPr>
          <p:cNvCxnSpPr>
            <a:cxnSpLocks/>
            <a:endCxn id="225" idx="7"/>
          </p:cNvCxnSpPr>
          <p:nvPr/>
        </p:nvCxnSpPr>
        <p:spPr>
          <a:xfrm>
            <a:off x="3216108" y="1600781"/>
            <a:ext cx="12571" cy="10591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Connector 233">
            <a:extLst>
              <a:ext uri="{FF2B5EF4-FFF2-40B4-BE49-F238E27FC236}">
                <a16:creationId xmlns:a16="http://schemas.microsoft.com/office/drawing/2014/main" id="{B09BF266-4206-3535-038E-7712B12B5EC5}"/>
              </a:ext>
            </a:extLst>
          </p:cNvPr>
          <p:cNvCxnSpPr>
            <a:cxnSpLocks/>
            <a:endCxn id="242" idx="6"/>
          </p:cNvCxnSpPr>
          <p:nvPr/>
        </p:nvCxnSpPr>
        <p:spPr>
          <a:xfrm flipH="1">
            <a:off x="4126395" y="1554478"/>
            <a:ext cx="205245" cy="1128362"/>
          </a:xfrm>
          <a:prstGeom prst="line">
            <a:avLst/>
          </a:prstGeom>
          <a:ln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37" name="Oval 236">
            <a:extLst>
              <a:ext uri="{FF2B5EF4-FFF2-40B4-BE49-F238E27FC236}">
                <a16:creationId xmlns:a16="http://schemas.microsoft.com/office/drawing/2014/main" id="{B0F51D20-9F56-404B-7360-BB59F52D2482}"/>
              </a:ext>
            </a:extLst>
          </p:cNvPr>
          <p:cNvSpPr/>
          <p:nvPr/>
        </p:nvSpPr>
        <p:spPr>
          <a:xfrm>
            <a:off x="5178429" y="2659980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1" name="Straight Connector 240">
            <a:extLst>
              <a:ext uri="{FF2B5EF4-FFF2-40B4-BE49-F238E27FC236}">
                <a16:creationId xmlns:a16="http://schemas.microsoft.com/office/drawing/2014/main" id="{7BF62AAD-E078-01F7-A85E-22F802A5A86A}"/>
              </a:ext>
            </a:extLst>
          </p:cNvPr>
          <p:cNvCxnSpPr>
            <a:cxnSpLocks/>
            <a:endCxn id="242" idx="6"/>
          </p:cNvCxnSpPr>
          <p:nvPr/>
        </p:nvCxnSpPr>
        <p:spPr>
          <a:xfrm>
            <a:off x="4120803" y="1586338"/>
            <a:ext cx="5592" cy="10965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2" name="Oval 241">
            <a:extLst>
              <a:ext uri="{FF2B5EF4-FFF2-40B4-BE49-F238E27FC236}">
                <a16:creationId xmlns:a16="http://schemas.microsoft.com/office/drawing/2014/main" id="{FCE84A81-0144-7F93-1FC0-BFDC67905109}"/>
              </a:ext>
            </a:extLst>
          </p:cNvPr>
          <p:cNvSpPr/>
          <p:nvPr/>
        </p:nvSpPr>
        <p:spPr>
          <a:xfrm>
            <a:off x="4071531" y="2659980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3" name="TextBox 242">
                <a:extLst>
                  <a:ext uri="{FF2B5EF4-FFF2-40B4-BE49-F238E27FC236}">
                    <a16:creationId xmlns:a16="http://schemas.microsoft.com/office/drawing/2014/main" id="{C9477B8C-B535-0FF6-75A9-7A4229592DEA}"/>
                  </a:ext>
                </a:extLst>
              </p:cNvPr>
              <p:cNvSpPr txBox="1"/>
              <p:nvPr/>
            </p:nvSpPr>
            <p:spPr>
              <a:xfrm>
                <a:off x="939999" y="1223743"/>
                <a:ext cx="356905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 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     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  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3" name="TextBox 242">
                <a:extLst>
                  <a:ext uri="{FF2B5EF4-FFF2-40B4-BE49-F238E27FC236}">
                    <a16:creationId xmlns:a16="http://schemas.microsoft.com/office/drawing/2014/main" id="{C9477B8C-B535-0FF6-75A9-7A4229592D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9999" y="1223743"/>
                <a:ext cx="3569054" cy="276999"/>
              </a:xfrm>
              <a:prstGeom prst="rect">
                <a:avLst/>
              </a:prstGeom>
              <a:blipFill>
                <a:blip r:embed="rId34"/>
                <a:stretch>
                  <a:fillRect t="-8696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3D72BF35-42EF-8448-E28C-4F39068F3A52}"/>
                  </a:ext>
                </a:extLst>
              </p:cNvPr>
              <p:cNvSpPr/>
              <p:nvPr/>
            </p:nvSpPr>
            <p:spPr>
              <a:xfrm>
                <a:off x="368576" y="418492"/>
                <a:ext cx="6352095" cy="72872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600" dirty="0"/>
                  <a:t>Main idea: we solve the problem in n iterations: </a:t>
                </a:r>
              </a:p>
              <a:p>
                <a:r>
                  <a:rPr lang="en-US" sz="1600" dirty="0"/>
                  <a:t>In each iteration k, we solve the problem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>
                        <a:latin typeface="Cambria Math" panose="02040503050406030204" pitchFamily="18" charset="0"/>
                      </a:rPr>
                      <m:t>OPT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b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</m:sSubSup>
                      </m:e>
                    </m:d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3D72BF35-42EF-8448-E28C-4F39068F3A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576" y="418492"/>
                <a:ext cx="6352095" cy="728726"/>
              </a:xfrm>
              <a:prstGeom prst="rect">
                <a:avLst/>
              </a:prstGeom>
              <a:blipFill>
                <a:blip r:embed="rId35"/>
                <a:stretch>
                  <a:fillRect l="-399" t="-34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4" name="Straight Connector 243">
            <a:extLst>
              <a:ext uri="{FF2B5EF4-FFF2-40B4-BE49-F238E27FC236}">
                <a16:creationId xmlns:a16="http://schemas.microsoft.com/office/drawing/2014/main" id="{05FC7536-73D8-8988-39B2-972A0B098824}"/>
              </a:ext>
            </a:extLst>
          </p:cNvPr>
          <p:cNvCxnSpPr/>
          <p:nvPr/>
        </p:nvCxnSpPr>
        <p:spPr>
          <a:xfrm>
            <a:off x="754373" y="4274554"/>
            <a:ext cx="449735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Straight Connector 244">
            <a:extLst>
              <a:ext uri="{FF2B5EF4-FFF2-40B4-BE49-F238E27FC236}">
                <a16:creationId xmlns:a16="http://schemas.microsoft.com/office/drawing/2014/main" id="{4D762BC2-F36A-64BB-2235-F97D71D577E6}"/>
              </a:ext>
            </a:extLst>
          </p:cNvPr>
          <p:cNvCxnSpPr/>
          <p:nvPr/>
        </p:nvCxnSpPr>
        <p:spPr>
          <a:xfrm>
            <a:off x="781805" y="5399266"/>
            <a:ext cx="449735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6" name="TextBox 245">
                <a:extLst>
                  <a:ext uri="{FF2B5EF4-FFF2-40B4-BE49-F238E27FC236}">
                    <a16:creationId xmlns:a16="http://schemas.microsoft.com/office/drawing/2014/main" id="{45045A87-C732-6A06-DF30-EB05428739F4}"/>
                  </a:ext>
                </a:extLst>
              </p:cNvPr>
              <p:cNvSpPr txBox="1"/>
              <p:nvPr/>
            </p:nvSpPr>
            <p:spPr>
              <a:xfrm>
                <a:off x="726941" y="5443280"/>
                <a:ext cx="357790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 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   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𝑙𝑎𝑠𝑡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6" name="TextBox 245">
                <a:extLst>
                  <a:ext uri="{FF2B5EF4-FFF2-40B4-BE49-F238E27FC236}">
                    <a16:creationId xmlns:a16="http://schemas.microsoft.com/office/drawing/2014/main" id="{45045A87-C732-6A06-DF30-EB05428739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941" y="5443280"/>
                <a:ext cx="3577903" cy="276999"/>
              </a:xfrm>
              <a:prstGeom prst="rect">
                <a:avLst/>
              </a:prstGeom>
              <a:blipFill>
                <a:blip r:embed="rId36"/>
                <a:stretch>
                  <a:fillRect t="-8696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7" name="Oval 246">
            <a:extLst>
              <a:ext uri="{FF2B5EF4-FFF2-40B4-BE49-F238E27FC236}">
                <a16:creationId xmlns:a16="http://schemas.microsoft.com/office/drawing/2014/main" id="{C28D480D-C9E3-7D3D-817F-6824BD904BFA}"/>
              </a:ext>
            </a:extLst>
          </p:cNvPr>
          <p:cNvSpPr/>
          <p:nvPr/>
        </p:nvSpPr>
        <p:spPr>
          <a:xfrm>
            <a:off x="1467232" y="4237977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Oval 247">
            <a:extLst>
              <a:ext uri="{FF2B5EF4-FFF2-40B4-BE49-F238E27FC236}">
                <a16:creationId xmlns:a16="http://schemas.microsoft.com/office/drawing/2014/main" id="{247220B1-EE26-C0D2-E918-DD660B66A4FC}"/>
              </a:ext>
            </a:extLst>
          </p:cNvPr>
          <p:cNvSpPr/>
          <p:nvPr/>
        </p:nvSpPr>
        <p:spPr>
          <a:xfrm>
            <a:off x="1999902" y="4237977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9" name="Oval 248">
            <a:extLst>
              <a:ext uri="{FF2B5EF4-FFF2-40B4-BE49-F238E27FC236}">
                <a16:creationId xmlns:a16="http://schemas.microsoft.com/office/drawing/2014/main" id="{4793979A-D4D6-EF1F-C127-C7BCBD932F50}"/>
              </a:ext>
            </a:extLst>
          </p:cNvPr>
          <p:cNvSpPr/>
          <p:nvPr/>
        </p:nvSpPr>
        <p:spPr>
          <a:xfrm>
            <a:off x="2968792" y="4237977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0" name="Oval 249">
            <a:extLst>
              <a:ext uri="{FF2B5EF4-FFF2-40B4-BE49-F238E27FC236}">
                <a16:creationId xmlns:a16="http://schemas.microsoft.com/office/drawing/2014/main" id="{D7009D38-4B0B-5B60-3A73-916FC26FB429}"/>
              </a:ext>
            </a:extLst>
          </p:cNvPr>
          <p:cNvSpPr/>
          <p:nvPr/>
        </p:nvSpPr>
        <p:spPr>
          <a:xfrm>
            <a:off x="1463195" y="5353547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" name="Oval 250">
            <a:extLst>
              <a:ext uri="{FF2B5EF4-FFF2-40B4-BE49-F238E27FC236}">
                <a16:creationId xmlns:a16="http://schemas.microsoft.com/office/drawing/2014/main" id="{EC23D64F-F818-34BA-8B60-98A4A9A330AE}"/>
              </a:ext>
            </a:extLst>
          </p:cNvPr>
          <p:cNvSpPr/>
          <p:nvPr/>
        </p:nvSpPr>
        <p:spPr>
          <a:xfrm>
            <a:off x="2560475" y="5353547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Oval 251">
            <a:extLst>
              <a:ext uri="{FF2B5EF4-FFF2-40B4-BE49-F238E27FC236}">
                <a16:creationId xmlns:a16="http://schemas.microsoft.com/office/drawing/2014/main" id="{73168902-5D2B-C391-9230-0D28B5ED6838}"/>
              </a:ext>
            </a:extLst>
          </p:cNvPr>
          <p:cNvSpPr/>
          <p:nvPr/>
        </p:nvSpPr>
        <p:spPr>
          <a:xfrm>
            <a:off x="2054766" y="5344406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" name="Oval 252">
            <a:extLst>
              <a:ext uri="{FF2B5EF4-FFF2-40B4-BE49-F238E27FC236}">
                <a16:creationId xmlns:a16="http://schemas.microsoft.com/office/drawing/2014/main" id="{54F1E0ED-4E0D-EC14-8B81-908B2E4E5769}"/>
              </a:ext>
            </a:extLst>
          </p:cNvPr>
          <p:cNvSpPr/>
          <p:nvPr/>
        </p:nvSpPr>
        <p:spPr>
          <a:xfrm>
            <a:off x="2968792" y="5353547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4" name="Oval 253">
            <a:extLst>
              <a:ext uri="{FF2B5EF4-FFF2-40B4-BE49-F238E27FC236}">
                <a16:creationId xmlns:a16="http://schemas.microsoft.com/office/drawing/2014/main" id="{B7A519EA-85CC-00A1-F8A0-88EE50B4819E}"/>
              </a:ext>
            </a:extLst>
          </p:cNvPr>
          <p:cNvSpPr/>
          <p:nvPr/>
        </p:nvSpPr>
        <p:spPr>
          <a:xfrm>
            <a:off x="3854177" y="4246183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Oval 254">
            <a:extLst>
              <a:ext uri="{FF2B5EF4-FFF2-40B4-BE49-F238E27FC236}">
                <a16:creationId xmlns:a16="http://schemas.microsoft.com/office/drawing/2014/main" id="{644FBAE6-0A45-5DA4-98C6-C4A2AC81C803}"/>
              </a:ext>
            </a:extLst>
          </p:cNvPr>
          <p:cNvSpPr/>
          <p:nvPr/>
        </p:nvSpPr>
        <p:spPr>
          <a:xfrm>
            <a:off x="4312960" y="5367265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Oval 255">
            <a:extLst>
              <a:ext uri="{FF2B5EF4-FFF2-40B4-BE49-F238E27FC236}">
                <a16:creationId xmlns:a16="http://schemas.microsoft.com/office/drawing/2014/main" id="{4E4A9551-950A-B301-B65A-0351009D6DBE}"/>
              </a:ext>
            </a:extLst>
          </p:cNvPr>
          <p:cNvSpPr/>
          <p:nvPr/>
        </p:nvSpPr>
        <p:spPr>
          <a:xfrm>
            <a:off x="4099595" y="4248045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7" name="Straight Connector 256">
            <a:extLst>
              <a:ext uri="{FF2B5EF4-FFF2-40B4-BE49-F238E27FC236}">
                <a16:creationId xmlns:a16="http://schemas.microsoft.com/office/drawing/2014/main" id="{8ADCAB77-03C9-703A-3366-6712BF9FD29D}"/>
              </a:ext>
            </a:extLst>
          </p:cNvPr>
          <p:cNvCxnSpPr>
            <a:stCxn id="247" idx="4"/>
            <a:endCxn id="250" idx="0"/>
          </p:cNvCxnSpPr>
          <p:nvPr/>
        </p:nvCxnSpPr>
        <p:spPr>
          <a:xfrm flipH="1">
            <a:off x="1490627" y="4283696"/>
            <a:ext cx="4037" cy="10698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Straight Connector 257">
            <a:extLst>
              <a:ext uri="{FF2B5EF4-FFF2-40B4-BE49-F238E27FC236}">
                <a16:creationId xmlns:a16="http://schemas.microsoft.com/office/drawing/2014/main" id="{269043B1-E578-D6A3-06AA-0A94D17583FC}"/>
              </a:ext>
            </a:extLst>
          </p:cNvPr>
          <p:cNvCxnSpPr>
            <a:cxnSpLocks/>
            <a:endCxn id="252" idx="0"/>
          </p:cNvCxnSpPr>
          <p:nvPr/>
        </p:nvCxnSpPr>
        <p:spPr>
          <a:xfrm>
            <a:off x="2031906" y="4246183"/>
            <a:ext cx="50292" cy="10982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Straight Connector 258">
            <a:extLst>
              <a:ext uri="{FF2B5EF4-FFF2-40B4-BE49-F238E27FC236}">
                <a16:creationId xmlns:a16="http://schemas.microsoft.com/office/drawing/2014/main" id="{7BECB7CC-A133-3CD0-8802-D5F2FF53373B}"/>
              </a:ext>
            </a:extLst>
          </p:cNvPr>
          <p:cNvCxnSpPr>
            <a:cxnSpLocks/>
            <a:endCxn id="253" idx="7"/>
          </p:cNvCxnSpPr>
          <p:nvPr/>
        </p:nvCxnSpPr>
        <p:spPr>
          <a:xfrm>
            <a:off x="3003050" y="4301043"/>
            <a:ext cx="12571" cy="10591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1" name="Oval 260">
            <a:extLst>
              <a:ext uri="{FF2B5EF4-FFF2-40B4-BE49-F238E27FC236}">
                <a16:creationId xmlns:a16="http://schemas.microsoft.com/office/drawing/2014/main" id="{5F8BDC2E-D435-7385-F60E-C98E2B6E9AAB}"/>
              </a:ext>
            </a:extLst>
          </p:cNvPr>
          <p:cNvSpPr/>
          <p:nvPr/>
        </p:nvSpPr>
        <p:spPr>
          <a:xfrm>
            <a:off x="4965371" y="5360242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2" name="Straight Connector 261">
            <a:extLst>
              <a:ext uri="{FF2B5EF4-FFF2-40B4-BE49-F238E27FC236}">
                <a16:creationId xmlns:a16="http://schemas.microsoft.com/office/drawing/2014/main" id="{67FDD784-E09D-A3BA-6C5E-3902D35795B9}"/>
              </a:ext>
            </a:extLst>
          </p:cNvPr>
          <p:cNvCxnSpPr>
            <a:cxnSpLocks/>
            <a:endCxn id="263" idx="6"/>
          </p:cNvCxnSpPr>
          <p:nvPr/>
        </p:nvCxnSpPr>
        <p:spPr>
          <a:xfrm>
            <a:off x="3907745" y="4286600"/>
            <a:ext cx="5592" cy="10965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3" name="Oval 262">
            <a:extLst>
              <a:ext uri="{FF2B5EF4-FFF2-40B4-BE49-F238E27FC236}">
                <a16:creationId xmlns:a16="http://schemas.microsoft.com/office/drawing/2014/main" id="{544CD4A4-E40A-F35D-A6F6-AB58F3C99AE5}"/>
              </a:ext>
            </a:extLst>
          </p:cNvPr>
          <p:cNvSpPr/>
          <p:nvPr/>
        </p:nvSpPr>
        <p:spPr>
          <a:xfrm>
            <a:off x="3858473" y="5360242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4" name="TextBox 263">
                <a:extLst>
                  <a:ext uri="{FF2B5EF4-FFF2-40B4-BE49-F238E27FC236}">
                    <a16:creationId xmlns:a16="http://schemas.microsoft.com/office/drawing/2014/main" id="{2D3BE7F5-892C-E210-15A5-2B24CD85F8BB}"/>
                  </a:ext>
                </a:extLst>
              </p:cNvPr>
              <p:cNvSpPr txBox="1"/>
              <p:nvPr/>
            </p:nvSpPr>
            <p:spPr>
              <a:xfrm>
                <a:off x="877872" y="3965085"/>
                <a:ext cx="340650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     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  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0" i="1" strike="sngStrike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trike="sngStrike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trike="sngStrike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strike="sngStrike" dirty="0"/>
              </a:p>
            </p:txBody>
          </p:sp>
        </mc:Choice>
        <mc:Fallback xmlns="">
          <p:sp>
            <p:nvSpPr>
              <p:cNvPr id="264" name="TextBox 263">
                <a:extLst>
                  <a:ext uri="{FF2B5EF4-FFF2-40B4-BE49-F238E27FC236}">
                    <a16:creationId xmlns:a16="http://schemas.microsoft.com/office/drawing/2014/main" id="{2D3BE7F5-892C-E210-15A5-2B24CD85F8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872" y="3965085"/>
                <a:ext cx="3406509" cy="276999"/>
              </a:xfrm>
              <a:prstGeom prst="rect">
                <a:avLst/>
              </a:prstGeom>
              <a:blipFill>
                <a:blip r:embed="rId37"/>
                <a:stretch>
                  <a:fillRect l="-372" t="-8696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5" name="Straight Connector 264">
            <a:extLst>
              <a:ext uri="{FF2B5EF4-FFF2-40B4-BE49-F238E27FC236}">
                <a16:creationId xmlns:a16="http://schemas.microsoft.com/office/drawing/2014/main" id="{4578E1A9-CD05-458C-AAE0-373E4CC53A7E}"/>
              </a:ext>
            </a:extLst>
          </p:cNvPr>
          <p:cNvCxnSpPr/>
          <p:nvPr/>
        </p:nvCxnSpPr>
        <p:spPr>
          <a:xfrm>
            <a:off x="7062327" y="1494505"/>
            <a:ext cx="449735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Straight Connector 265">
            <a:extLst>
              <a:ext uri="{FF2B5EF4-FFF2-40B4-BE49-F238E27FC236}">
                <a16:creationId xmlns:a16="http://schemas.microsoft.com/office/drawing/2014/main" id="{05663063-A7F1-B83D-8373-F35A358EB518}"/>
              </a:ext>
            </a:extLst>
          </p:cNvPr>
          <p:cNvCxnSpPr/>
          <p:nvPr/>
        </p:nvCxnSpPr>
        <p:spPr>
          <a:xfrm>
            <a:off x="7089759" y="2619217"/>
            <a:ext cx="449735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7" name="TextBox 266">
                <a:extLst>
                  <a:ext uri="{FF2B5EF4-FFF2-40B4-BE49-F238E27FC236}">
                    <a16:creationId xmlns:a16="http://schemas.microsoft.com/office/drawing/2014/main" id="{9FE5AA49-A2CC-C1DB-A6BA-5F78DFEE84C2}"/>
                  </a:ext>
                </a:extLst>
              </p:cNvPr>
              <p:cNvSpPr txBox="1"/>
              <p:nvPr/>
            </p:nvSpPr>
            <p:spPr>
              <a:xfrm>
                <a:off x="7034895" y="2663231"/>
                <a:ext cx="4355295" cy="3030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 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  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𝑙𝑎𝑠𝑡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𝑙𝑎𝑠𝑡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7" name="TextBox 266">
                <a:extLst>
                  <a:ext uri="{FF2B5EF4-FFF2-40B4-BE49-F238E27FC236}">
                    <a16:creationId xmlns:a16="http://schemas.microsoft.com/office/drawing/2014/main" id="{9FE5AA49-A2CC-C1DB-A6BA-5F78DFEE84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4895" y="2663231"/>
                <a:ext cx="4355295" cy="303096"/>
              </a:xfrm>
              <a:prstGeom prst="rect">
                <a:avLst/>
              </a:prstGeom>
              <a:blipFill>
                <a:blip r:embed="rId38"/>
                <a:stretch>
                  <a:fillRect t="-8000" b="-2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8" name="Oval 267">
            <a:extLst>
              <a:ext uri="{FF2B5EF4-FFF2-40B4-BE49-F238E27FC236}">
                <a16:creationId xmlns:a16="http://schemas.microsoft.com/office/drawing/2014/main" id="{A5AD97C7-A054-D78E-81D7-5E70A11410AD}"/>
              </a:ext>
            </a:extLst>
          </p:cNvPr>
          <p:cNvSpPr/>
          <p:nvPr/>
        </p:nvSpPr>
        <p:spPr>
          <a:xfrm>
            <a:off x="7775186" y="1457928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" name="Oval 268">
            <a:extLst>
              <a:ext uri="{FF2B5EF4-FFF2-40B4-BE49-F238E27FC236}">
                <a16:creationId xmlns:a16="http://schemas.microsoft.com/office/drawing/2014/main" id="{B625B4DA-4EEA-9239-44AA-F21D5DDA0E1B}"/>
              </a:ext>
            </a:extLst>
          </p:cNvPr>
          <p:cNvSpPr/>
          <p:nvPr/>
        </p:nvSpPr>
        <p:spPr>
          <a:xfrm>
            <a:off x="8307856" y="1457928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0" name="Oval 269">
            <a:extLst>
              <a:ext uri="{FF2B5EF4-FFF2-40B4-BE49-F238E27FC236}">
                <a16:creationId xmlns:a16="http://schemas.microsoft.com/office/drawing/2014/main" id="{312B791C-E836-8DEE-2808-077FA84CC3FA}"/>
              </a:ext>
            </a:extLst>
          </p:cNvPr>
          <p:cNvSpPr/>
          <p:nvPr/>
        </p:nvSpPr>
        <p:spPr>
          <a:xfrm>
            <a:off x="9276746" y="1457928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1" name="Oval 270">
            <a:extLst>
              <a:ext uri="{FF2B5EF4-FFF2-40B4-BE49-F238E27FC236}">
                <a16:creationId xmlns:a16="http://schemas.microsoft.com/office/drawing/2014/main" id="{9BA14A18-8920-410D-919E-ABA7B91F53C2}"/>
              </a:ext>
            </a:extLst>
          </p:cNvPr>
          <p:cNvSpPr/>
          <p:nvPr/>
        </p:nvSpPr>
        <p:spPr>
          <a:xfrm>
            <a:off x="7771149" y="2573498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2" name="Oval 271">
            <a:extLst>
              <a:ext uri="{FF2B5EF4-FFF2-40B4-BE49-F238E27FC236}">
                <a16:creationId xmlns:a16="http://schemas.microsoft.com/office/drawing/2014/main" id="{DDC062BD-6C3D-9E21-EDF3-6592AC1BD5C4}"/>
              </a:ext>
            </a:extLst>
          </p:cNvPr>
          <p:cNvSpPr/>
          <p:nvPr/>
        </p:nvSpPr>
        <p:spPr>
          <a:xfrm>
            <a:off x="8868429" y="2573498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3" name="Oval 272">
            <a:extLst>
              <a:ext uri="{FF2B5EF4-FFF2-40B4-BE49-F238E27FC236}">
                <a16:creationId xmlns:a16="http://schemas.microsoft.com/office/drawing/2014/main" id="{AE1B38A8-DF5C-7CC3-9B1B-E2BE2C16B42D}"/>
              </a:ext>
            </a:extLst>
          </p:cNvPr>
          <p:cNvSpPr/>
          <p:nvPr/>
        </p:nvSpPr>
        <p:spPr>
          <a:xfrm>
            <a:off x="8362720" y="2564357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4" name="Oval 273">
            <a:extLst>
              <a:ext uri="{FF2B5EF4-FFF2-40B4-BE49-F238E27FC236}">
                <a16:creationId xmlns:a16="http://schemas.microsoft.com/office/drawing/2014/main" id="{7D6D7ACF-073D-1C8A-D35E-8E71E006D442}"/>
              </a:ext>
            </a:extLst>
          </p:cNvPr>
          <p:cNvSpPr/>
          <p:nvPr/>
        </p:nvSpPr>
        <p:spPr>
          <a:xfrm>
            <a:off x="9276746" y="2573498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5" name="Oval 274">
            <a:extLst>
              <a:ext uri="{FF2B5EF4-FFF2-40B4-BE49-F238E27FC236}">
                <a16:creationId xmlns:a16="http://schemas.microsoft.com/office/drawing/2014/main" id="{E4AED0C8-CBD7-EF7D-1489-E1EE02EBAB7D}"/>
              </a:ext>
            </a:extLst>
          </p:cNvPr>
          <p:cNvSpPr/>
          <p:nvPr/>
        </p:nvSpPr>
        <p:spPr>
          <a:xfrm>
            <a:off x="10162131" y="1466134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6" name="Oval 275">
            <a:extLst>
              <a:ext uri="{FF2B5EF4-FFF2-40B4-BE49-F238E27FC236}">
                <a16:creationId xmlns:a16="http://schemas.microsoft.com/office/drawing/2014/main" id="{C722D5A9-C696-3386-FAC1-BED11C0494D0}"/>
              </a:ext>
            </a:extLst>
          </p:cNvPr>
          <p:cNvSpPr/>
          <p:nvPr/>
        </p:nvSpPr>
        <p:spPr>
          <a:xfrm>
            <a:off x="10620914" y="2587216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7" name="Oval 276">
            <a:extLst>
              <a:ext uri="{FF2B5EF4-FFF2-40B4-BE49-F238E27FC236}">
                <a16:creationId xmlns:a16="http://schemas.microsoft.com/office/drawing/2014/main" id="{FB0941AB-B26D-5EF3-599A-D635DCB38ACB}"/>
              </a:ext>
            </a:extLst>
          </p:cNvPr>
          <p:cNvSpPr/>
          <p:nvPr/>
        </p:nvSpPr>
        <p:spPr>
          <a:xfrm>
            <a:off x="10407549" y="1467996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8" name="Straight Connector 277">
            <a:extLst>
              <a:ext uri="{FF2B5EF4-FFF2-40B4-BE49-F238E27FC236}">
                <a16:creationId xmlns:a16="http://schemas.microsoft.com/office/drawing/2014/main" id="{F3487D37-5568-164E-5226-CDC86D4696F9}"/>
              </a:ext>
            </a:extLst>
          </p:cNvPr>
          <p:cNvCxnSpPr>
            <a:stCxn id="268" idx="4"/>
            <a:endCxn id="271" idx="0"/>
          </p:cNvCxnSpPr>
          <p:nvPr/>
        </p:nvCxnSpPr>
        <p:spPr>
          <a:xfrm flipH="1">
            <a:off x="7798581" y="1503647"/>
            <a:ext cx="4037" cy="10698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9" name="Straight Connector 278">
            <a:extLst>
              <a:ext uri="{FF2B5EF4-FFF2-40B4-BE49-F238E27FC236}">
                <a16:creationId xmlns:a16="http://schemas.microsoft.com/office/drawing/2014/main" id="{833236CC-1CD9-5092-1D09-F829C4470680}"/>
              </a:ext>
            </a:extLst>
          </p:cNvPr>
          <p:cNvCxnSpPr>
            <a:cxnSpLocks/>
            <a:endCxn id="273" idx="0"/>
          </p:cNvCxnSpPr>
          <p:nvPr/>
        </p:nvCxnSpPr>
        <p:spPr>
          <a:xfrm>
            <a:off x="8339860" y="1466134"/>
            <a:ext cx="50292" cy="10982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0" name="Straight Connector 279">
            <a:extLst>
              <a:ext uri="{FF2B5EF4-FFF2-40B4-BE49-F238E27FC236}">
                <a16:creationId xmlns:a16="http://schemas.microsoft.com/office/drawing/2014/main" id="{21989E53-AF96-D476-147A-45C94AA6AC24}"/>
              </a:ext>
            </a:extLst>
          </p:cNvPr>
          <p:cNvCxnSpPr>
            <a:cxnSpLocks/>
            <a:endCxn id="274" idx="7"/>
          </p:cNvCxnSpPr>
          <p:nvPr/>
        </p:nvCxnSpPr>
        <p:spPr>
          <a:xfrm>
            <a:off x="9311004" y="1520994"/>
            <a:ext cx="12571" cy="10591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1" name="Straight Connector 280">
            <a:extLst>
              <a:ext uri="{FF2B5EF4-FFF2-40B4-BE49-F238E27FC236}">
                <a16:creationId xmlns:a16="http://schemas.microsoft.com/office/drawing/2014/main" id="{04AD90A8-B9D2-7E0A-CE11-08BC820E6E3A}"/>
              </a:ext>
            </a:extLst>
          </p:cNvPr>
          <p:cNvCxnSpPr>
            <a:cxnSpLocks/>
            <a:endCxn id="276" idx="2"/>
          </p:cNvCxnSpPr>
          <p:nvPr/>
        </p:nvCxnSpPr>
        <p:spPr>
          <a:xfrm>
            <a:off x="10426536" y="1474691"/>
            <a:ext cx="194378" cy="1135385"/>
          </a:xfrm>
          <a:prstGeom prst="line">
            <a:avLst/>
          </a:prstGeom>
          <a:ln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82" name="Oval 281">
            <a:extLst>
              <a:ext uri="{FF2B5EF4-FFF2-40B4-BE49-F238E27FC236}">
                <a16:creationId xmlns:a16="http://schemas.microsoft.com/office/drawing/2014/main" id="{C1E5029F-9FCB-D1D9-8532-BFCCB4F00361}"/>
              </a:ext>
            </a:extLst>
          </p:cNvPr>
          <p:cNvSpPr/>
          <p:nvPr/>
        </p:nvSpPr>
        <p:spPr>
          <a:xfrm>
            <a:off x="11273325" y="2580193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3" name="Straight Connector 282">
            <a:extLst>
              <a:ext uri="{FF2B5EF4-FFF2-40B4-BE49-F238E27FC236}">
                <a16:creationId xmlns:a16="http://schemas.microsoft.com/office/drawing/2014/main" id="{F6BB2F49-0616-7AE3-6EBA-0584F8C70A3C}"/>
              </a:ext>
            </a:extLst>
          </p:cNvPr>
          <p:cNvCxnSpPr>
            <a:cxnSpLocks/>
            <a:endCxn id="284" idx="6"/>
          </p:cNvCxnSpPr>
          <p:nvPr/>
        </p:nvCxnSpPr>
        <p:spPr>
          <a:xfrm>
            <a:off x="10215699" y="1506551"/>
            <a:ext cx="5592" cy="10965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4" name="Oval 283">
            <a:extLst>
              <a:ext uri="{FF2B5EF4-FFF2-40B4-BE49-F238E27FC236}">
                <a16:creationId xmlns:a16="http://schemas.microsoft.com/office/drawing/2014/main" id="{86CCF307-FF1E-C959-8953-6C49C850D6E7}"/>
              </a:ext>
            </a:extLst>
          </p:cNvPr>
          <p:cNvSpPr/>
          <p:nvPr/>
        </p:nvSpPr>
        <p:spPr>
          <a:xfrm>
            <a:off x="10166427" y="2580193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5" name="TextBox 284">
                <a:extLst>
                  <a:ext uri="{FF2B5EF4-FFF2-40B4-BE49-F238E27FC236}">
                    <a16:creationId xmlns:a16="http://schemas.microsoft.com/office/drawing/2014/main" id="{371EDE61-22C4-D13F-620D-FD12F22E4A6F}"/>
                  </a:ext>
                </a:extLst>
              </p:cNvPr>
              <p:cNvSpPr txBox="1"/>
              <p:nvPr/>
            </p:nvSpPr>
            <p:spPr>
              <a:xfrm>
                <a:off x="7798581" y="746045"/>
                <a:ext cx="2252540" cy="2526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400" smtClean="0">
                          <a:latin typeface="Cambria Math" panose="02040503050406030204" pitchFamily="18" charset="0"/>
                        </a:rPr>
                        <m:t>c</m:t>
                      </m:r>
                      <m:r>
                        <m:rPr>
                          <m:sty m:val="p"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ost</m:t>
                      </m:r>
                      <m:r>
                        <a:rPr lang="en-US" sz="1400" b="0" i="0" smtClean="0">
                          <a:latin typeface="Cambria Math" panose="02040503050406030204" pitchFamily="18" charset="0"/>
                        </a:rPr>
                        <m:t> 2=</m:t>
                      </m:r>
                      <m:r>
                        <m:rPr>
                          <m:sty m:val="p"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cost</m:t>
                      </m:r>
                      <m:r>
                        <a:rPr lang="en-US" sz="1400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c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400" b="0" i="0" smtClean="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1400" b="0" i="0" smtClean="0">
                                  <a:latin typeface="Cambria Math" panose="02040503050406030204" pitchFamily="18" charset="0"/>
                                </a:rPr>
                                <m:t>k</m:t>
                              </m:r>
                            </m:sub>
                          </m:sSub>
                          <m:r>
                            <a:rPr lang="en-US" sz="1400" b="0" i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400" b="0" i="0" smtClean="0"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 b="0" i="0" smtClean="0">
                                      <a:latin typeface="Cambria Math" panose="02040503050406030204" pitchFamily="18" charset="0"/>
                                    </a:rPr>
                                    <m:t>j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1400" b="0" i="0" smtClean="0">
                                      <a:latin typeface="Cambria Math" panose="02040503050406030204" pitchFamily="18" charset="0"/>
                                    </a:rPr>
                                    <m:t>last</m:t>
                                  </m:r>
                                </m:sub>
                              </m:sSub>
                              <m:r>
                                <a:rPr lang="en-US" sz="1400" b="0" i="0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85" name="TextBox 284">
                <a:extLst>
                  <a:ext uri="{FF2B5EF4-FFF2-40B4-BE49-F238E27FC236}">
                    <a16:creationId xmlns:a16="http://schemas.microsoft.com/office/drawing/2014/main" id="{371EDE61-22C4-D13F-620D-FD12F22E4A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8581" y="746045"/>
                <a:ext cx="2252540" cy="252633"/>
              </a:xfrm>
              <a:prstGeom prst="rect">
                <a:avLst/>
              </a:prstGeom>
              <a:blipFill>
                <a:blip r:embed="rId39"/>
                <a:stretch>
                  <a:fillRect l="-559" b="-238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6" name="TextBox 285">
                <a:extLst>
                  <a:ext uri="{FF2B5EF4-FFF2-40B4-BE49-F238E27FC236}">
                    <a16:creationId xmlns:a16="http://schemas.microsoft.com/office/drawing/2014/main" id="{0E7CC88C-59EF-44A4-2D99-D2633D15AB0C}"/>
                  </a:ext>
                </a:extLst>
              </p:cNvPr>
              <p:cNvSpPr txBox="1"/>
              <p:nvPr/>
            </p:nvSpPr>
            <p:spPr>
              <a:xfrm>
                <a:off x="7064208" y="1141458"/>
                <a:ext cx="356905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 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     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  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6" name="TextBox 285">
                <a:extLst>
                  <a:ext uri="{FF2B5EF4-FFF2-40B4-BE49-F238E27FC236}">
                    <a16:creationId xmlns:a16="http://schemas.microsoft.com/office/drawing/2014/main" id="{0E7CC88C-59EF-44A4-2D99-D2633D15AB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4208" y="1141458"/>
                <a:ext cx="3569054" cy="276999"/>
              </a:xfrm>
              <a:prstGeom prst="rect">
                <a:avLst/>
              </a:prstGeom>
              <a:blipFill>
                <a:blip r:embed="rId40"/>
                <a:stretch>
                  <a:fillRect l="-355" t="-4348" b="-391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8" name="Straight Connector 287">
            <a:extLst>
              <a:ext uri="{FF2B5EF4-FFF2-40B4-BE49-F238E27FC236}">
                <a16:creationId xmlns:a16="http://schemas.microsoft.com/office/drawing/2014/main" id="{ECFF483C-51E3-14F5-AE24-C3105B121FF8}"/>
              </a:ext>
            </a:extLst>
          </p:cNvPr>
          <p:cNvCxnSpPr/>
          <p:nvPr/>
        </p:nvCxnSpPr>
        <p:spPr>
          <a:xfrm>
            <a:off x="6896567" y="4210189"/>
            <a:ext cx="449735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" name="Straight Connector 288">
            <a:extLst>
              <a:ext uri="{FF2B5EF4-FFF2-40B4-BE49-F238E27FC236}">
                <a16:creationId xmlns:a16="http://schemas.microsoft.com/office/drawing/2014/main" id="{6C2B1806-44E3-3283-B23B-6DF0B1A72FFA}"/>
              </a:ext>
            </a:extLst>
          </p:cNvPr>
          <p:cNvCxnSpPr/>
          <p:nvPr/>
        </p:nvCxnSpPr>
        <p:spPr>
          <a:xfrm>
            <a:off x="6923999" y="5334901"/>
            <a:ext cx="449735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0" name="TextBox 289">
                <a:extLst>
                  <a:ext uri="{FF2B5EF4-FFF2-40B4-BE49-F238E27FC236}">
                    <a16:creationId xmlns:a16="http://schemas.microsoft.com/office/drawing/2014/main" id="{FE5250BA-64A3-474F-D2F3-B04C6CF88297}"/>
                  </a:ext>
                </a:extLst>
              </p:cNvPr>
              <p:cNvSpPr txBox="1"/>
              <p:nvPr/>
            </p:nvSpPr>
            <p:spPr>
              <a:xfrm>
                <a:off x="6869135" y="5378915"/>
                <a:ext cx="435119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 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  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𝑙𝑎𝑠𝑡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𝑙𝑎𝑠𝑡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0" name="TextBox 289">
                <a:extLst>
                  <a:ext uri="{FF2B5EF4-FFF2-40B4-BE49-F238E27FC236}">
                    <a16:creationId xmlns:a16="http://schemas.microsoft.com/office/drawing/2014/main" id="{FE5250BA-64A3-474F-D2F3-B04C6CF882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9135" y="5378915"/>
                <a:ext cx="4351191" cy="276999"/>
              </a:xfrm>
              <a:prstGeom prst="rect">
                <a:avLst/>
              </a:prstGeom>
              <a:blipFill>
                <a:blip r:embed="rId41"/>
                <a:stretch>
                  <a:fillRect t="-8696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1" name="Oval 290">
            <a:extLst>
              <a:ext uri="{FF2B5EF4-FFF2-40B4-BE49-F238E27FC236}">
                <a16:creationId xmlns:a16="http://schemas.microsoft.com/office/drawing/2014/main" id="{0968C4C2-C7B4-9C39-5B07-473C2FE4E602}"/>
              </a:ext>
            </a:extLst>
          </p:cNvPr>
          <p:cNvSpPr/>
          <p:nvPr/>
        </p:nvSpPr>
        <p:spPr>
          <a:xfrm>
            <a:off x="7609426" y="4173612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2" name="Oval 291">
            <a:extLst>
              <a:ext uri="{FF2B5EF4-FFF2-40B4-BE49-F238E27FC236}">
                <a16:creationId xmlns:a16="http://schemas.microsoft.com/office/drawing/2014/main" id="{22B2B4CD-0624-C89A-C3BD-F5107248FEF0}"/>
              </a:ext>
            </a:extLst>
          </p:cNvPr>
          <p:cNvSpPr/>
          <p:nvPr/>
        </p:nvSpPr>
        <p:spPr>
          <a:xfrm>
            <a:off x="8142096" y="4173612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3" name="Oval 292">
            <a:extLst>
              <a:ext uri="{FF2B5EF4-FFF2-40B4-BE49-F238E27FC236}">
                <a16:creationId xmlns:a16="http://schemas.microsoft.com/office/drawing/2014/main" id="{9974A1B4-0B10-8F7A-9C3E-674A89235DF4}"/>
              </a:ext>
            </a:extLst>
          </p:cNvPr>
          <p:cNvSpPr/>
          <p:nvPr/>
        </p:nvSpPr>
        <p:spPr>
          <a:xfrm>
            <a:off x="9110986" y="4173612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4" name="Oval 293">
            <a:extLst>
              <a:ext uri="{FF2B5EF4-FFF2-40B4-BE49-F238E27FC236}">
                <a16:creationId xmlns:a16="http://schemas.microsoft.com/office/drawing/2014/main" id="{E791633C-128A-5E2D-EC88-8E0209CB90AF}"/>
              </a:ext>
            </a:extLst>
          </p:cNvPr>
          <p:cNvSpPr/>
          <p:nvPr/>
        </p:nvSpPr>
        <p:spPr>
          <a:xfrm>
            <a:off x="7605389" y="5289182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5" name="Oval 294">
            <a:extLst>
              <a:ext uri="{FF2B5EF4-FFF2-40B4-BE49-F238E27FC236}">
                <a16:creationId xmlns:a16="http://schemas.microsoft.com/office/drawing/2014/main" id="{19526469-2FE5-E4D8-9ADB-C50F4F2DAFCB}"/>
              </a:ext>
            </a:extLst>
          </p:cNvPr>
          <p:cNvSpPr/>
          <p:nvPr/>
        </p:nvSpPr>
        <p:spPr>
          <a:xfrm>
            <a:off x="8702669" y="5289182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6" name="Oval 295">
            <a:extLst>
              <a:ext uri="{FF2B5EF4-FFF2-40B4-BE49-F238E27FC236}">
                <a16:creationId xmlns:a16="http://schemas.microsoft.com/office/drawing/2014/main" id="{856CC5E8-3AEE-EA7C-44D6-41906B61620B}"/>
              </a:ext>
            </a:extLst>
          </p:cNvPr>
          <p:cNvSpPr/>
          <p:nvPr/>
        </p:nvSpPr>
        <p:spPr>
          <a:xfrm>
            <a:off x="8196960" y="5280041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7" name="Oval 296">
            <a:extLst>
              <a:ext uri="{FF2B5EF4-FFF2-40B4-BE49-F238E27FC236}">
                <a16:creationId xmlns:a16="http://schemas.microsoft.com/office/drawing/2014/main" id="{22EB6499-5408-4131-7791-31499B579EFA}"/>
              </a:ext>
            </a:extLst>
          </p:cNvPr>
          <p:cNvSpPr/>
          <p:nvPr/>
        </p:nvSpPr>
        <p:spPr>
          <a:xfrm>
            <a:off x="9110986" y="5289182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8" name="Oval 297">
            <a:extLst>
              <a:ext uri="{FF2B5EF4-FFF2-40B4-BE49-F238E27FC236}">
                <a16:creationId xmlns:a16="http://schemas.microsoft.com/office/drawing/2014/main" id="{7187252C-D354-E4B2-E5F8-674C6F52929D}"/>
              </a:ext>
            </a:extLst>
          </p:cNvPr>
          <p:cNvSpPr/>
          <p:nvPr/>
        </p:nvSpPr>
        <p:spPr>
          <a:xfrm>
            <a:off x="9996371" y="4181818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9" name="Oval 298">
            <a:extLst>
              <a:ext uri="{FF2B5EF4-FFF2-40B4-BE49-F238E27FC236}">
                <a16:creationId xmlns:a16="http://schemas.microsoft.com/office/drawing/2014/main" id="{DF13D7D0-7BD4-3A49-12F8-826F059586AC}"/>
              </a:ext>
            </a:extLst>
          </p:cNvPr>
          <p:cNvSpPr/>
          <p:nvPr/>
        </p:nvSpPr>
        <p:spPr>
          <a:xfrm>
            <a:off x="10455154" y="5302900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0" name="Oval 299">
            <a:extLst>
              <a:ext uri="{FF2B5EF4-FFF2-40B4-BE49-F238E27FC236}">
                <a16:creationId xmlns:a16="http://schemas.microsoft.com/office/drawing/2014/main" id="{0233B8B5-E94C-BEEF-CA72-077525F0894A}"/>
              </a:ext>
            </a:extLst>
          </p:cNvPr>
          <p:cNvSpPr/>
          <p:nvPr/>
        </p:nvSpPr>
        <p:spPr>
          <a:xfrm>
            <a:off x="10241789" y="4183680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1" name="Straight Connector 300">
            <a:extLst>
              <a:ext uri="{FF2B5EF4-FFF2-40B4-BE49-F238E27FC236}">
                <a16:creationId xmlns:a16="http://schemas.microsoft.com/office/drawing/2014/main" id="{971800CF-EACA-721F-7328-3006B2EDC9F4}"/>
              </a:ext>
            </a:extLst>
          </p:cNvPr>
          <p:cNvCxnSpPr>
            <a:stCxn id="291" idx="4"/>
            <a:endCxn id="294" idx="0"/>
          </p:cNvCxnSpPr>
          <p:nvPr/>
        </p:nvCxnSpPr>
        <p:spPr>
          <a:xfrm flipH="1">
            <a:off x="7632821" y="4219331"/>
            <a:ext cx="4037" cy="10698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2" name="Straight Connector 301">
            <a:extLst>
              <a:ext uri="{FF2B5EF4-FFF2-40B4-BE49-F238E27FC236}">
                <a16:creationId xmlns:a16="http://schemas.microsoft.com/office/drawing/2014/main" id="{E9403002-AB69-08E5-BE51-805F18DC2FFC}"/>
              </a:ext>
            </a:extLst>
          </p:cNvPr>
          <p:cNvCxnSpPr>
            <a:cxnSpLocks/>
            <a:endCxn id="296" idx="0"/>
          </p:cNvCxnSpPr>
          <p:nvPr/>
        </p:nvCxnSpPr>
        <p:spPr>
          <a:xfrm>
            <a:off x="8174100" y="4181818"/>
            <a:ext cx="50292" cy="10982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3" name="Straight Connector 302">
            <a:extLst>
              <a:ext uri="{FF2B5EF4-FFF2-40B4-BE49-F238E27FC236}">
                <a16:creationId xmlns:a16="http://schemas.microsoft.com/office/drawing/2014/main" id="{95431470-3BFA-7CAC-AB87-C398F9029FB1}"/>
              </a:ext>
            </a:extLst>
          </p:cNvPr>
          <p:cNvCxnSpPr>
            <a:cxnSpLocks/>
            <a:endCxn id="297" idx="7"/>
          </p:cNvCxnSpPr>
          <p:nvPr/>
        </p:nvCxnSpPr>
        <p:spPr>
          <a:xfrm>
            <a:off x="9145244" y="4236678"/>
            <a:ext cx="12571" cy="10591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4" name="Straight Connector 303">
            <a:extLst>
              <a:ext uri="{FF2B5EF4-FFF2-40B4-BE49-F238E27FC236}">
                <a16:creationId xmlns:a16="http://schemas.microsoft.com/office/drawing/2014/main" id="{6FE39E9B-92A4-87E5-065A-221FC828E8AE}"/>
              </a:ext>
            </a:extLst>
          </p:cNvPr>
          <p:cNvCxnSpPr>
            <a:cxnSpLocks/>
            <a:stCxn id="300" idx="6"/>
            <a:endCxn id="307" idx="5"/>
          </p:cNvCxnSpPr>
          <p:nvPr/>
        </p:nvCxnSpPr>
        <p:spPr>
          <a:xfrm flipH="1">
            <a:off x="10047496" y="4206540"/>
            <a:ext cx="249157" cy="1128361"/>
          </a:xfrm>
          <a:prstGeom prst="line">
            <a:avLst/>
          </a:prstGeom>
          <a:ln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05" name="Oval 304">
            <a:extLst>
              <a:ext uri="{FF2B5EF4-FFF2-40B4-BE49-F238E27FC236}">
                <a16:creationId xmlns:a16="http://schemas.microsoft.com/office/drawing/2014/main" id="{439FA535-7C24-CFCA-ACB7-007324137ABD}"/>
              </a:ext>
            </a:extLst>
          </p:cNvPr>
          <p:cNvSpPr/>
          <p:nvPr/>
        </p:nvSpPr>
        <p:spPr>
          <a:xfrm>
            <a:off x="11107565" y="5295877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7" name="Oval 306">
            <a:extLst>
              <a:ext uri="{FF2B5EF4-FFF2-40B4-BE49-F238E27FC236}">
                <a16:creationId xmlns:a16="http://schemas.microsoft.com/office/drawing/2014/main" id="{D7B551B8-19F2-3A10-8B8E-DC72BDC466E5}"/>
              </a:ext>
            </a:extLst>
          </p:cNvPr>
          <p:cNvSpPr/>
          <p:nvPr/>
        </p:nvSpPr>
        <p:spPr>
          <a:xfrm>
            <a:off x="10000667" y="5295877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8" name="TextBox 307">
                <a:extLst>
                  <a:ext uri="{FF2B5EF4-FFF2-40B4-BE49-F238E27FC236}">
                    <a16:creationId xmlns:a16="http://schemas.microsoft.com/office/drawing/2014/main" id="{F7ACFB77-A6B9-EEAF-A30E-C9BF4F781DC8}"/>
                  </a:ext>
                </a:extLst>
              </p:cNvPr>
              <p:cNvSpPr txBox="1"/>
              <p:nvPr/>
            </p:nvSpPr>
            <p:spPr>
              <a:xfrm>
                <a:off x="6898448" y="3857142"/>
                <a:ext cx="356905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 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     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  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8" name="TextBox 307">
                <a:extLst>
                  <a:ext uri="{FF2B5EF4-FFF2-40B4-BE49-F238E27FC236}">
                    <a16:creationId xmlns:a16="http://schemas.microsoft.com/office/drawing/2014/main" id="{F7ACFB77-A6B9-EEAF-A30E-C9BF4F781D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8448" y="3857142"/>
                <a:ext cx="3569054" cy="276999"/>
              </a:xfrm>
              <a:prstGeom prst="rect">
                <a:avLst/>
              </a:prstGeom>
              <a:blipFill>
                <a:blip r:embed="rId42"/>
                <a:stretch>
                  <a:fillRect l="-1064" t="-8696" b="-391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9" name="TextBox 308">
                <a:extLst>
                  <a:ext uri="{FF2B5EF4-FFF2-40B4-BE49-F238E27FC236}">
                    <a16:creationId xmlns:a16="http://schemas.microsoft.com/office/drawing/2014/main" id="{60DFDB01-5BD2-BD05-40E3-F71E153442EA}"/>
                  </a:ext>
                </a:extLst>
              </p:cNvPr>
              <p:cNvSpPr txBox="1"/>
              <p:nvPr/>
            </p:nvSpPr>
            <p:spPr>
              <a:xfrm>
                <a:off x="6985494" y="3184309"/>
                <a:ext cx="4295983" cy="4840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400" smtClean="0">
                          <a:latin typeface="Cambria Math" panose="02040503050406030204" pitchFamily="18" charset="0"/>
                        </a:rPr>
                        <m:t>c</m:t>
                      </m:r>
                      <m:r>
                        <m:rPr>
                          <m:sty m:val="p"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ost</m:t>
                      </m:r>
                      <m:r>
                        <a:rPr lang="en-US" sz="1400" b="0" i="0" smtClean="0">
                          <a:latin typeface="Cambria Math" panose="02040503050406030204" pitchFamily="18" charset="0"/>
                        </a:rPr>
                        <m:t> 3=</m:t>
                      </m:r>
                      <m:r>
                        <m:rPr>
                          <m:sty m:val="p"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cost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𝑂𝑃𝑇</m:t>
                          </m:r>
                          <m:d>
                            <m:dPr>
                              <m:ctrlPr>
                                <a:rPr lang="en-US" sz="14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1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en-US" sz="14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400" b="0" i="1" smtClean="0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400" b="0" i="1" smtClean="0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400" b="0" i="1" smtClean="0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b>
                                  <m:r>
                                    <a:rPr lang="en-US" sz="1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1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1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1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bSup>
                              <m:r>
                                <a:rPr lang="en-US" sz="14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Sup>
                                <m:sSubSupPr>
                                  <m:ctrlPr>
                                    <a:rPr lang="en-US" sz="1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en-US" sz="14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400" b="0" i="1" smtClean="0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400" b="0" i="1" smtClean="0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1400" b="0" i="1" smtClean="0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b>
                                  <m:r>
                                    <a:rPr lang="en-US" sz="1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1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sSub>
                                    <m:sSubPr>
                                      <m:ctrlPr>
                                        <a:rPr lang="en-US" sz="14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  <m:sub>
                                      <m:r>
                                        <a:rPr lang="en-US" sz="14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𝑙𝑎𝑠𝑡</m:t>
                                      </m:r>
                                    </m:sub>
                                  </m:sSub>
                                  <m:r>
                                    <a:rPr lang="en-US" sz="1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bSup>
                            </m:e>
                          </m:d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𝑙𝑎𝑠𝑡</m:t>
                                  </m:r>
                                </m:sub>
                              </m:sSub>
                            </m:sub>
                          </m:sSub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09" name="TextBox 308">
                <a:extLst>
                  <a:ext uri="{FF2B5EF4-FFF2-40B4-BE49-F238E27FC236}">
                    <a16:creationId xmlns:a16="http://schemas.microsoft.com/office/drawing/2014/main" id="{60DFDB01-5BD2-BD05-40E3-F71E153442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5494" y="3184309"/>
                <a:ext cx="4295983" cy="484043"/>
              </a:xfrm>
              <a:prstGeom prst="rect">
                <a:avLst/>
              </a:prstGeom>
              <a:blipFill>
                <a:blip r:embed="rId43"/>
                <a:stretch>
                  <a:fillRect l="-2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C511D912-9F42-A1EF-69B4-D5BD7EA65BA8}"/>
              </a:ext>
            </a:extLst>
          </p:cNvPr>
          <p:cNvCxnSpPr>
            <a:cxnSpLocks/>
          </p:cNvCxnSpPr>
          <p:nvPr/>
        </p:nvCxnSpPr>
        <p:spPr>
          <a:xfrm>
            <a:off x="7771149" y="5922675"/>
            <a:ext cx="382802" cy="1892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EEF07182-AE9E-22E1-6CE6-E56A7B4AB0B9}"/>
              </a:ext>
            </a:extLst>
          </p:cNvPr>
          <p:cNvSpPr txBox="1"/>
          <p:nvPr/>
        </p:nvSpPr>
        <p:spPr>
          <a:xfrm>
            <a:off x="8142096" y="6016211"/>
            <a:ext cx="1707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Solve by OPT-1D</a:t>
            </a: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583FEBFB-5C2C-D73D-7984-ABD599A254BE}"/>
              </a:ext>
            </a:extLst>
          </p:cNvPr>
          <p:cNvSpPr/>
          <p:nvPr/>
        </p:nvSpPr>
        <p:spPr>
          <a:xfrm>
            <a:off x="6988060" y="3893334"/>
            <a:ext cx="3089412" cy="2057630"/>
          </a:xfrm>
          <a:custGeom>
            <a:avLst/>
            <a:gdLst>
              <a:gd name="connsiteX0" fmla="*/ 3023964 w 3089412"/>
              <a:gd name="connsiteY0" fmla="*/ 142085 h 2057630"/>
              <a:gd name="connsiteX1" fmla="*/ 2871564 w 3089412"/>
              <a:gd name="connsiteY1" fmla="*/ 966838 h 2057630"/>
              <a:gd name="connsiteX2" fmla="*/ 2163352 w 3089412"/>
              <a:gd name="connsiteY2" fmla="*/ 1908132 h 2057630"/>
              <a:gd name="connsiteX3" fmla="*/ 173188 w 3089412"/>
              <a:gd name="connsiteY3" fmla="*/ 1872273 h 2057630"/>
              <a:gd name="connsiteX4" fmla="*/ 298694 w 3089412"/>
              <a:gd name="connsiteY4" fmla="*/ 151050 h 2057630"/>
              <a:gd name="connsiteX5" fmla="*/ 1903376 w 3089412"/>
              <a:gd name="connsiteY5" fmla="*/ 88297 h 2057630"/>
              <a:gd name="connsiteX6" fmla="*/ 3023964 w 3089412"/>
              <a:gd name="connsiteY6" fmla="*/ 142085 h 2057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89412" h="2057630">
                <a:moveTo>
                  <a:pt x="3023964" y="142085"/>
                </a:moveTo>
                <a:cubicBezTo>
                  <a:pt x="3185329" y="288508"/>
                  <a:pt x="3014999" y="672497"/>
                  <a:pt x="2871564" y="966838"/>
                </a:cubicBezTo>
                <a:cubicBezTo>
                  <a:pt x="2728129" y="1261179"/>
                  <a:pt x="2613081" y="1757226"/>
                  <a:pt x="2163352" y="1908132"/>
                </a:cubicBezTo>
                <a:cubicBezTo>
                  <a:pt x="1713623" y="2059038"/>
                  <a:pt x="483964" y="2165120"/>
                  <a:pt x="173188" y="1872273"/>
                </a:cubicBezTo>
                <a:cubicBezTo>
                  <a:pt x="-137588" y="1579426"/>
                  <a:pt x="10329" y="448379"/>
                  <a:pt x="298694" y="151050"/>
                </a:cubicBezTo>
                <a:cubicBezTo>
                  <a:pt x="587059" y="-146279"/>
                  <a:pt x="1449164" y="86803"/>
                  <a:pt x="1903376" y="88297"/>
                </a:cubicBezTo>
                <a:cubicBezTo>
                  <a:pt x="2357588" y="89791"/>
                  <a:pt x="2862599" y="-4338"/>
                  <a:pt x="3023964" y="142085"/>
                </a:cubicBezTo>
                <a:close/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2E967C9-4082-0EC4-4136-1AA5CB742408}"/>
              </a:ext>
            </a:extLst>
          </p:cNvPr>
          <p:cNvCxnSpPr>
            <a:stCxn id="5" idx="5"/>
          </p:cNvCxnSpPr>
          <p:nvPr/>
        </p:nvCxnSpPr>
        <p:spPr>
          <a:xfrm flipH="1" flipV="1">
            <a:off x="8881813" y="3732378"/>
            <a:ext cx="9623" cy="2492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reeform 9">
            <a:extLst>
              <a:ext uri="{FF2B5EF4-FFF2-40B4-BE49-F238E27FC236}">
                <a16:creationId xmlns:a16="http://schemas.microsoft.com/office/drawing/2014/main" id="{79BD58B5-2D05-F1BC-DBC7-FBA548D73D0B}"/>
              </a:ext>
            </a:extLst>
          </p:cNvPr>
          <p:cNvSpPr/>
          <p:nvPr/>
        </p:nvSpPr>
        <p:spPr>
          <a:xfrm>
            <a:off x="9859722" y="3787077"/>
            <a:ext cx="629842" cy="1990210"/>
          </a:xfrm>
          <a:custGeom>
            <a:avLst/>
            <a:gdLst>
              <a:gd name="connsiteX0" fmla="*/ 422796 w 629842"/>
              <a:gd name="connsiteY0" fmla="*/ 130499 h 1990210"/>
              <a:gd name="connsiteX1" fmla="*/ 10419 w 629842"/>
              <a:gd name="connsiteY1" fmla="*/ 1654499 h 1990210"/>
              <a:gd name="connsiteX2" fmla="*/ 144890 w 629842"/>
              <a:gd name="connsiteY2" fmla="*/ 1986194 h 1990210"/>
              <a:gd name="connsiteX3" fmla="*/ 377972 w 629842"/>
              <a:gd name="connsiteY3" fmla="*/ 1537958 h 1990210"/>
              <a:gd name="connsiteX4" fmla="*/ 628984 w 629842"/>
              <a:gd name="connsiteY4" fmla="*/ 238076 h 1990210"/>
              <a:gd name="connsiteX5" fmla="*/ 422796 w 629842"/>
              <a:gd name="connsiteY5" fmla="*/ 130499 h 1990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9842" h="1990210">
                <a:moveTo>
                  <a:pt x="422796" y="130499"/>
                </a:moveTo>
                <a:cubicBezTo>
                  <a:pt x="319702" y="366570"/>
                  <a:pt x="56737" y="1345217"/>
                  <a:pt x="10419" y="1654499"/>
                </a:cubicBezTo>
                <a:cubicBezTo>
                  <a:pt x="-35899" y="1963781"/>
                  <a:pt x="83631" y="2005617"/>
                  <a:pt x="144890" y="1986194"/>
                </a:cubicBezTo>
                <a:cubicBezTo>
                  <a:pt x="206149" y="1966771"/>
                  <a:pt x="297290" y="1829311"/>
                  <a:pt x="377972" y="1537958"/>
                </a:cubicBezTo>
                <a:cubicBezTo>
                  <a:pt x="458654" y="1246605"/>
                  <a:pt x="617031" y="468170"/>
                  <a:pt x="628984" y="238076"/>
                </a:cubicBezTo>
                <a:cubicBezTo>
                  <a:pt x="640937" y="7982"/>
                  <a:pt x="525890" y="-105572"/>
                  <a:pt x="422796" y="130499"/>
                </a:cubicBezTo>
                <a:close/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3BDE968-67D3-717D-2D29-0041FF2B8149}"/>
              </a:ext>
            </a:extLst>
          </p:cNvPr>
          <p:cNvCxnSpPr/>
          <p:nvPr/>
        </p:nvCxnSpPr>
        <p:spPr>
          <a:xfrm flipV="1">
            <a:off x="10462413" y="3550024"/>
            <a:ext cx="322128" cy="3071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972633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3348D-44C6-40D3-A100-A9713EB4FD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1272" y="109093"/>
            <a:ext cx="9933432" cy="494411"/>
          </a:xfrm>
        </p:spPr>
        <p:txBody>
          <a:bodyPr>
            <a:normAutofit fontScale="90000"/>
          </a:bodyPr>
          <a:lstStyle/>
          <a:p>
            <a:r>
              <a:rPr lang="en-US" dirty="0"/>
              <a:t>Algorithm for 1D OPT (version 1)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5976B1B-BCD8-4785-BC40-BD85F6CE8FEC}"/>
                  </a:ext>
                </a:extLst>
              </p:cNvPr>
              <p:cNvSpPr txBox="1"/>
              <p:nvPr/>
            </p:nvSpPr>
            <p:spPr>
              <a:xfrm>
                <a:off x="5623187" y="951162"/>
                <a:ext cx="6225230" cy="19386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Notation: </a:t>
                </a:r>
              </a:p>
              <a:p>
                <a:r>
                  <a:rPr lang="en-US" dirty="0"/>
                  <a:t>Cost: optimal value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𝑂𝑃𝑇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</m:sSubSup>
                      </m:e>
                    </m:d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/>
                  <a:t>: optimal transportation plan,</a:t>
                </a:r>
                <a:br>
                  <a:rPr lang="en-US" dirty="0"/>
                </a:b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dirty="0"/>
                  <a:t> denotes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=−1</m:t>
                    </m:r>
                  </m:oMath>
                </a14:m>
                <a:r>
                  <a:rPr lang="en-US" dirty="0"/>
                  <a:t> denotes we destroy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: the index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which is closest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.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𝑙𝑎𝑠𝑡</m:t>
                        </m:r>
                      </m:sub>
                    </m:sSub>
                  </m:oMath>
                </a14:m>
                <a:r>
                  <a:rPr lang="en-US" dirty="0"/>
                  <a:t>: the index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last assigned 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5976B1B-BCD8-4785-BC40-BD85F6CE8F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3187" y="951162"/>
                <a:ext cx="6225230" cy="1938608"/>
              </a:xfrm>
              <a:prstGeom prst="rect">
                <a:avLst/>
              </a:prstGeom>
              <a:blipFill>
                <a:blip r:embed="rId2"/>
                <a:stretch>
                  <a:fillRect l="-783" t="-1572" b="-40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E7129B4-2EB4-4852-B3C2-1EE827E4E1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8A9C9-8565-4928-9E41-6D5E5DE9E046}" type="slidenum">
              <a:rPr lang="en-US" smtClean="0"/>
              <a:t>38</a:t>
            </a:fld>
            <a:endParaRPr lang="en-US"/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82F2E823-C81B-CEE0-8011-B3523F18A0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271" y="743980"/>
            <a:ext cx="4778523" cy="5913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55265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D06C92-5D03-4EAA-A558-A7E2F3ADF7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651" y="69779"/>
            <a:ext cx="9933006" cy="714229"/>
          </a:xfrm>
        </p:spPr>
        <p:txBody>
          <a:bodyPr/>
          <a:lstStyle/>
          <a:p>
            <a:r>
              <a:rPr lang="en-US" dirty="0"/>
              <a:t>Performance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F717FA4-345E-47B8-8BD7-2A6650EAF20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47651" y="1051559"/>
                <a:ext cx="9068197" cy="5415144"/>
              </a:xfrm>
            </p:spPr>
            <p:txBody>
              <a:bodyPr>
                <a:normAutofit/>
              </a:bodyPr>
              <a:lstStyle/>
              <a:p>
                <a:r>
                  <a:rPr lang="en-US" sz="1800" dirty="0"/>
                  <a:t>Accuracy: </a:t>
                </a:r>
                <a:br>
                  <a:rPr lang="en-US" sz="1800" dirty="0"/>
                </a:br>
                <a:r>
                  <a:rPr lang="en-US" sz="1800" dirty="0"/>
                  <a:t>Theorem: After iteration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1800" dirty="0"/>
                  <a:t>, OPT-1D-V1 solve the problem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𝑂𝑃𝑇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b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US" sz="1800" dirty="0"/>
                  <a:t> for each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1800" dirty="0"/>
                  <a:t>.  </a:t>
                </a:r>
              </a:p>
              <a:p>
                <a:pPr lvl="1"/>
                <a:r>
                  <a:rPr lang="en-US" sz="1800" dirty="0"/>
                  <a:t>Proof by induction. </a:t>
                </a:r>
              </a:p>
              <a:p>
                <a:r>
                  <a:rPr lang="en-US" sz="1800" dirty="0"/>
                  <a:t>Time complexity. </a:t>
                </a:r>
                <a:br>
                  <a:rPr lang="en-US" sz="1800" dirty="0"/>
                </a:br>
                <a:r>
                  <a:rPr lang="en-US" sz="1800" dirty="0"/>
                  <a:t>Best case: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𝒪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sz="1800" dirty="0"/>
                  <a:t>    (No conflict) </a:t>
                </a:r>
              </a:p>
              <a:p>
                <a:endParaRPr lang="en-US" sz="1800" dirty="0"/>
              </a:p>
              <a:p>
                <a:endParaRPr lang="en-US" sz="1800" dirty="0"/>
              </a:p>
              <a:p>
                <a:endParaRPr lang="en-US" sz="1800" dirty="0"/>
              </a:p>
              <a:p>
                <a:endParaRPr lang="en-US" sz="1800" dirty="0"/>
              </a:p>
              <a:p>
                <a:pPr marL="0" indent="0">
                  <a:buNone/>
                </a:pPr>
                <a:r>
                  <a:rPr lang="en-US" sz="1800" dirty="0"/>
                  <a:t>  Worst case: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𝒪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1800" dirty="0"/>
                  <a:t>   (There is conflict in each iteration)</a:t>
                </a:r>
              </a:p>
              <a:p>
                <a:pPr marL="0" indent="0">
                  <a:buNone/>
                </a:pPr>
                <a:br>
                  <a:rPr lang="en-US" sz="1800" dirty="0"/>
                </a:br>
                <a:r>
                  <a:rPr lang="en-US" sz="1800" dirty="0"/>
                  <a:t>  </a:t>
                </a:r>
                <a:br>
                  <a:rPr lang="en-US" sz="1800" dirty="0"/>
                </a:br>
                <a:r>
                  <a:rPr lang="en-US" sz="1800" dirty="0"/>
                  <a:t> 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F717FA4-345E-47B8-8BD7-2A6650EAF20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47651" y="1051559"/>
                <a:ext cx="9068197" cy="5415144"/>
              </a:xfrm>
              <a:blipFill>
                <a:blip r:embed="rId2"/>
                <a:stretch>
                  <a:fillRect l="-559" t="-935" r="-2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61815385-102A-4B86-A37D-11A8555030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8A9C9-8565-4928-9E41-6D5E5DE9E046}" type="slidenum">
              <a:rPr lang="en-US" smtClean="0"/>
              <a:t>39</a:t>
            </a:fld>
            <a:endParaRPr lang="en-US"/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4401EC2E-977A-5839-852F-91D0BF824634}"/>
              </a:ext>
            </a:extLst>
          </p:cNvPr>
          <p:cNvCxnSpPr/>
          <p:nvPr/>
        </p:nvCxnSpPr>
        <p:spPr>
          <a:xfrm>
            <a:off x="4081668" y="2519195"/>
            <a:ext cx="449735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6B1E4ABC-9229-9844-B2AA-655F85406B6D}"/>
              </a:ext>
            </a:extLst>
          </p:cNvPr>
          <p:cNvCxnSpPr/>
          <p:nvPr/>
        </p:nvCxnSpPr>
        <p:spPr>
          <a:xfrm>
            <a:off x="4109100" y="3643907"/>
            <a:ext cx="449735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5535B323-86AA-DBF7-372C-9AE7A64A325C}"/>
                  </a:ext>
                </a:extLst>
              </p:cNvPr>
              <p:cNvSpPr txBox="1"/>
              <p:nvPr/>
            </p:nvSpPr>
            <p:spPr>
              <a:xfrm>
                <a:off x="4036694" y="3712485"/>
                <a:ext cx="251184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 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5535B323-86AA-DBF7-372C-9AE7A64A32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6694" y="3712485"/>
                <a:ext cx="2511841" cy="276999"/>
              </a:xfrm>
              <a:prstGeom prst="rect">
                <a:avLst/>
              </a:prstGeom>
              <a:blipFill>
                <a:blip r:embed="rId3"/>
                <a:stretch>
                  <a:fillRect t="-9091" b="-4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Oval 70">
            <a:extLst>
              <a:ext uri="{FF2B5EF4-FFF2-40B4-BE49-F238E27FC236}">
                <a16:creationId xmlns:a16="http://schemas.microsoft.com/office/drawing/2014/main" id="{29501D19-A67C-0EDC-5816-F28DAB06A960}"/>
              </a:ext>
            </a:extLst>
          </p:cNvPr>
          <p:cNvSpPr/>
          <p:nvPr/>
        </p:nvSpPr>
        <p:spPr>
          <a:xfrm>
            <a:off x="4794527" y="2482618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3F94861D-FB5E-AD8F-6C80-86726107A452}"/>
              </a:ext>
            </a:extLst>
          </p:cNvPr>
          <p:cNvSpPr/>
          <p:nvPr/>
        </p:nvSpPr>
        <p:spPr>
          <a:xfrm>
            <a:off x="5327197" y="2482618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4EAC6D13-82BA-B8E9-8E2B-C285C072C4F4}"/>
              </a:ext>
            </a:extLst>
          </p:cNvPr>
          <p:cNvSpPr/>
          <p:nvPr/>
        </p:nvSpPr>
        <p:spPr>
          <a:xfrm>
            <a:off x="6296087" y="2482618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215FFB9D-F267-A220-80B9-DE00573AB19C}"/>
              </a:ext>
            </a:extLst>
          </p:cNvPr>
          <p:cNvSpPr/>
          <p:nvPr/>
        </p:nvSpPr>
        <p:spPr>
          <a:xfrm>
            <a:off x="4790490" y="3598188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33E9509A-99BB-1218-FC23-A833532769FC}"/>
              </a:ext>
            </a:extLst>
          </p:cNvPr>
          <p:cNvSpPr/>
          <p:nvPr/>
        </p:nvSpPr>
        <p:spPr>
          <a:xfrm>
            <a:off x="5887770" y="3598188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E2F2E45E-3FAA-0BAC-6F73-1213E7E9504E}"/>
              </a:ext>
            </a:extLst>
          </p:cNvPr>
          <p:cNvSpPr/>
          <p:nvPr/>
        </p:nvSpPr>
        <p:spPr>
          <a:xfrm>
            <a:off x="5382061" y="3589047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D75067FB-4462-213E-39B1-E96E418885F6}"/>
              </a:ext>
            </a:extLst>
          </p:cNvPr>
          <p:cNvSpPr/>
          <p:nvPr/>
        </p:nvSpPr>
        <p:spPr>
          <a:xfrm>
            <a:off x="6296087" y="3598188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BDD566F7-91F3-4A0A-2E3A-1E53F8A34BFA}"/>
              </a:ext>
            </a:extLst>
          </p:cNvPr>
          <p:cNvCxnSpPr>
            <a:stCxn id="71" idx="4"/>
            <a:endCxn id="74" idx="0"/>
          </p:cNvCxnSpPr>
          <p:nvPr/>
        </p:nvCxnSpPr>
        <p:spPr>
          <a:xfrm flipH="1">
            <a:off x="4817922" y="2528337"/>
            <a:ext cx="4037" cy="10698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84F1A8C7-BC58-1CA3-4694-230BAFFC8B8A}"/>
              </a:ext>
            </a:extLst>
          </p:cNvPr>
          <p:cNvCxnSpPr>
            <a:cxnSpLocks/>
            <a:endCxn id="76" idx="0"/>
          </p:cNvCxnSpPr>
          <p:nvPr/>
        </p:nvCxnSpPr>
        <p:spPr>
          <a:xfrm>
            <a:off x="5359201" y="2490824"/>
            <a:ext cx="50292" cy="10982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C28BEBBF-917C-C39C-593E-283C227FC346}"/>
              </a:ext>
            </a:extLst>
          </p:cNvPr>
          <p:cNvCxnSpPr>
            <a:cxnSpLocks/>
            <a:endCxn id="77" idx="7"/>
          </p:cNvCxnSpPr>
          <p:nvPr/>
        </p:nvCxnSpPr>
        <p:spPr>
          <a:xfrm>
            <a:off x="6330345" y="2545684"/>
            <a:ext cx="12571" cy="10591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11846EF6-5126-2F53-096B-F6E02357AFC1}"/>
                  </a:ext>
                </a:extLst>
              </p:cNvPr>
              <p:cNvSpPr txBox="1"/>
              <p:nvPr/>
            </p:nvSpPr>
            <p:spPr>
              <a:xfrm>
                <a:off x="4061602" y="2161897"/>
                <a:ext cx="248670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 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     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11846EF6-5126-2F53-096B-F6E02357AF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1602" y="2161897"/>
                <a:ext cx="2486706" cy="276999"/>
              </a:xfrm>
              <a:prstGeom prst="rect">
                <a:avLst/>
              </a:prstGeom>
              <a:blipFill>
                <a:blip r:embed="rId4"/>
                <a:stretch>
                  <a:fillRect l="-508" t="-9091" b="-4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CBD11822-E015-0C8E-4C91-CDBEFFA4992C}"/>
              </a:ext>
            </a:extLst>
          </p:cNvPr>
          <p:cNvCxnSpPr/>
          <p:nvPr/>
        </p:nvCxnSpPr>
        <p:spPr>
          <a:xfrm>
            <a:off x="3626375" y="4859964"/>
            <a:ext cx="449735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72D1D6F5-E266-7B5B-0515-45EB41EF1F91}"/>
              </a:ext>
            </a:extLst>
          </p:cNvPr>
          <p:cNvCxnSpPr/>
          <p:nvPr/>
        </p:nvCxnSpPr>
        <p:spPr>
          <a:xfrm>
            <a:off x="3653807" y="5984676"/>
            <a:ext cx="449735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7D61EF26-AE93-ED2E-E831-B633C06C441C}"/>
                  </a:ext>
                </a:extLst>
              </p:cNvPr>
              <p:cNvSpPr txBox="1"/>
              <p:nvPr/>
            </p:nvSpPr>
            <p:spPr>
              <a:xfrm>
                <a:off x="3581401" y="6053254"/>
                <a:ext cx="382053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                                  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7D61EF26-AE93-ED2E-E831-B633C06C44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1401" y="6053254"/>
                <a:ext cx="3820533" cy="276999"/>
              </a:xfrm>
              <a:prstGeom prst="rect">
                <a:avLst/>
              </a:prstGeom>
              <a:blipFill>
                <a:blip r:embed="rId5"/>
                <a:stretch>
                  <a:fillRect l="-332" t="-8696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" name="Oval 91">
            <a:extLst>
              <a:ext uri="{FF2B5EF4-FFF2-40B4-BE49-F238E27FC236}">
                <a16:creationId xmlns:a16="http://schemas.microsoft.com/office/drawing/2014/main" id="{BAECA2B3-4B68-2EBA-1055-2AD520C71EA4}"/>
              </a:ext>
            </a:extLst>
          </p:cNvPr>
          <p:cNvSpPr/>
          <p:nvPr/>
        </p:nvSpPr>
        <p:spPr>
          <a:xfrm>
            <a:off x="4339234" y="4823387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693070B9-14CE-AAAF-B297-78A2E784650F}"/>
              </a:ext>
            </a:extLst>
          </p:cNvPr>
          <p:cNvSpPr/>
          <p:nvPr/>
        </p:nvSpPr>
        <p:spPr>
          <a:xfrm>
            <a:off x="4871904" y="4823387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13B4933C-02AE-6A24-8181-B79A1EBFA484}"/>
              </a:ext>
            </a:extLst>
          </p:cNvPr>
          <p:cNvSpPr/>
          <p:nvPr/>
        </p:nvSpPr>
        <p:spPr>
          <a:xfrm>
            <a:off x="5840794" y="4823387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ABD12692-17CA-181E-B459-B00871998AB3}"/>
              </a:ext>
            </a:extLst>
          </p:cNvPr>
          <p:cNvSpPr/>
          <p:nvPr/>
        </p:nvSpPr>
        <p:spPr>
          <a:xfrm>
            <a:off x="5840794" y="5938957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D4A2A08D-3F60-BCD5-7205-746AB5984D6D}"/>
              </a:ext>
            </a:extLst>
          </p:cNvPr>
          <p:cNvSpPr/>
          <p:nvPr/>
        </p:nvSpPr>
        <p:spPr>
          <a:xfrm>
            <a:off x="7184962" y="5952675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7FE1C435-E505-088E-0788-99E58B147EC1}"/>
              </a:ext>
            </a:extLst>
          </p:cNvPr>
          <p:cNvCxnSpPr>
            <a:cxnSpLocks/>
            <a:stCxn id="92" idx="4"/>
            <a:endCxn id="98" idx="4"/>
          </p:cNvCxnSpPr>
          <p:nvPr/>
        </p:nvCxnSpPr>
        <p:spPr>
          <a:xfrm>
            <a:off x="4366666" y="4869106"/>
            <a:ext cx="1501560" cy="11155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1DB3FF8F-5B7E-A60F-C4B5-B96F6146DCC3}"/>
              </a:ext>
            </a:extLst>
          </p:cNvPr>
          <p:cNvCxnSpPr>
            <a:cxnSpLocks/>
            <a:endCxn id="98" idx="4"/>
          </p:cNvCxnSpPr>
          <p:nvPr/>
        </p:nvCxnSpPr>
        <p:spPr>
          <a:xfrm>
            <a:off x="4903908" y="4831593"/>
            <a:ext cx="964318" cy="1153083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E6D32965-5D18-649D-E99F-7E694F9F9D6F}"/>
              </a:ext>
            </a:extLst>
          </p:cNvPr>
          <p:cNvCxnSpPr>
            <a:cxnSpLocks/>
            <a:endCxn id="98" idx="7"/>
          </p:cNvCxnSpPr>
          <p:nvPr/>
        </p:nvCxnSpPr>
        <p:spPr>
          <a:xfrm>
            <a:off x="5875052" y="4886453"/>
            <a:ext cx="12571" cy="1059199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6" name="Oval 105">
            <a:extLst>
              <a:ext uri="{FF2B5EF4-FFF2-40B4-BE49-F238E27FC236}">
                <a16:creationId xmlns:a16="http://schemas.microsoft.com/office/drawing/2014/main" id="{492C5E0C-EAA8-71C5-E846-FF10D9ADFBB7}"/>
              </a:ext>
            </a:extLst>
          </p:cNvPr>
          <p:cNvSpPr/>
          <p:nvPr/>
        </p:nvSpPr>
        <p:spPr>
          <a:xfrm>
            <a:off x="7837373" y="5945652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631A7173-FBFF-F65A-CDF9-842C39E282D9}"/>
              </a:ext>
            </a:extLst>
          </p:cNvPr>
          <p:cNvSpPr/>
          <p:nvPr/>
        </p:nvSpPr>
        <p:spPr>
          <a:xfrm>
            <a:off x="6730475" y="5945652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85F6B42C-A083-C0BB-93CD-25155109E45D}"/>
                  </a:ext>
                </a:extLst>
              </p:cNvPr>
              <p:cNvSpPr txBox="1"/>
              <p:nvPr/>
            </p:nvSpPr>
            <p:spPr>
              <a:xfrm>
                <a:off x="3606309" y="4502666"/>
                <a:ext cx="248670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 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     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85F6B42C-A083-C0BB-93CD-25155109E4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6309" y="4502666"/>
                <a:ext cx="2486706" cy="276999"/>
              </a:xfrm>
              <a:prstGeom prst="rect">
                <a:avLst/>
              </a:prstGeom>
              <a:blipFill>
                <a:blip r:embed="rId6"/>
                <a:stretch>
                  <a:fillRect l="-508" t="-8696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172718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755220-290E-4F8C-BD9C-9D3946387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299095" cy="718608"/>
          </a:xfrm>
        </p:spPr>
        <p:txBody>
          <a:bodyPr/>
          <a:lstStyle/>
          <a:p>
            <a:r>
              <a:rPr lang="en-US" dirty="0"/>
              <a:t>Background: Kantorovich formulation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BF1C0C0-D91F-422E-AE49-88D02DD153B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180496"/>
                <a:ext cx="10223378" cy="505162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Given Polish space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dirty="0"/>
                  <a:t> (e.g.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⊂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dirty="0"/>
                  <a:t>), </a:t>
                </a:r>
                <a:r>
                  <a:rPr lang="en-US" dirty="0" err="1"/>
                  <a:t>l.s.c</a:t>
                </a:r>
                <a:r>
                  <a:rPr lang="en-US" dirty="0"/>
                  <a:t>. cost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</m:oMath>
                </a14:m>
                <a:r>
                  <a:rPr lang="en-US" dirty="0"/>
                  <a:t>,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𝒫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</m:d>
                  </m:oMath>
                </a14:m>
                <a:r>
                  <a:rPr lang="en-US" dirty="0"/>
                  <a:t>. The </a:t>
                </a:r>
                <a:r>
                  <a:rPr lang="en-US" b="1" dirty="0"/>
                  <a:t>Kantorovich formulation</a:t>
                </a:r>
                <a:r>
                  <a:rPr lang="en-US" dirty="0"/>
                  <a:t> is defined as:</a:t>
                </a:r>
                <a:r>
                  <a:rPr lang="en-US" b="1" dirty="0"/>
                  <a:t> </a:t>
                </a:r>
                <a:br>
                  <a:rPr lang="en-US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𝜈</m:t>
                                  </m:r>
                                </m:e>
                              </m:d>
                            </m:lim>
                          </m:limLow>
                        </m:fName>
                        <m:e>
                          <m:nary>
                            <m:naryPr>
                              <m:subHide m:val="on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</m:nary>
                        </m:e>
                      </m:func>
                    </m:oMath>
                  </m:oMathPara>
                </a14:m>
                <a:endParaRPr lang="en-US" dirty="0"/>
              </a:p>
              <a:p>
                <a:pPr marL="0" indent="0" algn="just">
                  <a:buNone/>
                </a:pPr>
                <a:r>
                  <a:rPr lang="en-US" dirty="0"/>
                  <a:t> where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Γ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𝜈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≔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Ω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: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#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#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𝜈</m:t>
                        </m:r>
                      </m:e>
                    </m:d>
                  </m:oMath>
                </a14:m>
                <a:r>
                  <a:rPr lang="en-US" dirty="0"/>
                  <a:t>.            </a:t>
                </a:r>
              </a:p>
              <a:p>
                <a:pPr lvl="1"/>
                <a:endParaRPr lang="en-US" sz="2800" dirty="0"/>
              </a:p>
              <a:p>
                <a:pPr marL="457200" lvl="1" indent="0">
                  <a:buNone/>
                </a:pPr>
                <a:endParaRPr lang="en-US" sz="2800" i="1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BF1C0C0-D91F-422E-AE49-88D02DD153B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180496"/>
                <a:ext cx="10223378" cy="5051628"/>
              </a:xfrm>
              <a:blipFill>
                <a:blip r:embed="rId2"/>
                <a:stretch>
                  <a:fillRect l="-1115" t="-218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ADB222-6E3D-4B83-9ED8-FB5A41664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8A9C9-8565-4928-9E41-6D5E5DE9E04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19722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841BB-9B6B-4FBA-A242-AB854D5BC9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93352" cy="540131"/>
          </a:xfrm>
        </p:spPr>
        <p:txBody>
          <a:bodyPr>
            <a:normAutofit fontScale="90000"/>
          </a:bodyPr>
          <a:lstStyle/>
          <a:p>
            <a:r>
              <a:rPr lang="en-US" dirty="0"/>
              <a:t>Experiment 1: OPT and OT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2FDE2AE-1297-434A-B848-8E919180E24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02666"/>
                <a:ext cx="8676503" cy="667512"/>
              </a:xfrm>
            </p:spPr>
            <p:txBody>
              <a:bodyPr>
                <a:noAutofit/>
              </a:bodyPr>
              <a:lstStyle/>
              <a:p>
                <a:r>
                  <a:rPr lang="en-US" sz="1600" dirty="0">
                    <a:ea typeface="Cambria Math" panose="02040503050406030204" pitchFamily="18" charset="0"/>
                  </a:rPr>
                  <a:t>Set-up: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bSup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∼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𝑈𝑛𝑖𝑓</m:t>
                    </m:r>
                    <m:d>
                      <m:dPr>
                        <m:begChr m:val="["/>
                        <m:endChr m:val="]"/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0,10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=30,</m:t>
                    </m:r>
                  </m:oMath>
                </a14:m>
                <a:br>
                  <a:rPr lang="en-US" sz="1600" b="0" i="1" dirty="0">
                    <a:ea typeface="Cambria Math" panose="02040503050406030204" pitchFamily="18" charset="0"/>
                  </a:rPr>
                </a:br>
                <a:r>
                  <a:rPr lang="en-US" sz="1600" b="0" i="1" dirty="0">
                    <a:ea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bSup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∼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𝑈𝑛𝑖𝑓</m:t>
                    </m:r>
                    <m:d>
                      <m:dPr>
                        <m:begChr m:val="["/>
                        <m:endChr m:val="]"/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5,20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=30</m:t>
                    </m:r>
                  </m:oMath>
                </a14:m>
                <a:r>
                  <a:rPr lang="en-US" sz="1600" dirty="0"/>
                  <a:t> </a:t>
                </a:r>
              </a:p>
              <a:p>
                <a:pPr marL="0" indent="0">
                  <a:buNone/>
                </a:pPr>
                <a:endParaRPr lang="en-US" sz="1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2FDE2AE-1297-434A-B848-8E919180E24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02666"/>
                <a:ext cx="8676503" cy="667512"/>
              </a:xfrm>
              <a:blipFill>
                <a:blip r:embed="rId2"/>
                <a:stretch>
                  <a:fillRect l="-439" t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534C23-A4D5-4EE1-B855-D651EB47C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8A9C9-8565-4928-9E41-6D5E5DE9E046}" type="slidenum">
              <a:rPr lang="en-US" smtClean="0"/>
              <a:t>40</a:t>
            </a:fld>
            <a:endParaRPr lang="en-US"/>
          </a:p>
        </p:txBody>
      </p:sp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5A0E9E55-3F06-90F4-8B67-588DD5F0FF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945" y="1754660"/>
            <a:ext cx="7141005" cy="5103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49800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841BB-9B6B-4FBA-A242-AB854D5BC9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93352" cy="540131"/>
          </a:xfrm>
        </p:spPr>
        <p:txBody>
          <a:bodyPr>
            <a:normAutofit fontScale="90000"/>
          </a:bodyPr>
          <a:lstStyle/>
          <a:p>
            <a:r>
              <a:rPr lang="en-US" dirty="0"/>
              <a:t>Experiment 2: OPT and POT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2FDE2AE-1297-434A-B848-8E919180E24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02665"/>
                <a:ext cx="10427208" cy="1109599"/>
              </a:xfrm>
            </p:spPr>
            <p:txBody>
              <a:bodyPr/>
              <a:lstStyle/>
              <a:p>
                <a:r>
                  <a:rPr lang="en-US" sz="2400" dirty="0"/>
                  <a:t>Set-up: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𝑖𝑖𝑑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𝑈𝑛𝑖𝑓</m:t>
                    </m:r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0,10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=20</m:t>
                    </m:r>
                  </m:oMath>
                </a14:m>
                <a:br>
                  <a:rPr lang="en-US" sz="2400" b="0" i="1" dirty="0">
                    <a:latin typeface="Cambria Math" panose="02040503050406030204" pitchFamily="18" charset="0"/>
                  </a:rPr>
                </a:br>
                <a:r>
                  <a:rPr lang="en-US" sz="2400" b="0" i="1" dirty="0">
                    <a:latin typeface="Cambria Math" panose="02040503050406030204" pitchFamily="18" charset="0"/>
                  </a:rPr>
                  <a:t>            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𝑖𝑖𝑑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𝑈𝑛𝑖𝑓</m:t>
                    </m:r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5,20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=30</m:t>
                    </m:r>
                  </m:oMath>
                </a14:m>
                <a:r>
                  <a:rPr lang="en-US" sz="2400" dirty="0"/>
                  <a:t> 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2FDE2AE-1297-434A-B848-8E919180E24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02665"/>
                <a:ext cx="10427208" cy="1109599"/>
              </a:xfrm>
              <a:blipFill>
                <a:blip r:embed="rId2"/>
                <a:stretch>
                  <a:fillRect l="-852" t="-67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A284E5-0D32-4230-9530-514A60913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8A9C9-8565-4928-9E41-6D5E5DE9E046}" type="slidenum">
              <a:rPr lang="en-US" smtClean="0"/>
              <a:t>41</a:t>
            </a:fld>
            <a:endParaRPr lang="en-US"/>
          </a:p>
        </p:txBody>
      </p:sp>
      <p:pic>
        <p:nvPicPr>
          <p:cNvPr id="10" name="Picture 9" descr="Chart&#10;&#10;Description automatically generated">
            <a:extLst>
              <a:ext uri="{FF2B5EF4-FFF2-40B4-BE49-F238E27FC236}">
                <a16:creationId xmlns:a16="http://schemas.microsoft.com/office/drawing/2014/main" id="{9ADF2DC0-ABAA-4045-9A3E-CE10309A4B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4564" y="2058201"/>
            <a:ext cx="6716265" cy="4799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70749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580831-64FD-4BD4-AFA5-1B116A24E7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13283"/>
          </a:xfrm>
        </p:spPr>
        <p:txBody>
          <a:bodyPr>
            <a:normAutofit/>
          </a:bodyPr>
          <a:lstStyle/>
          <a:p>
            <a:r>
              <a:rPr lang="en-US" sz="3600" dirty="0"/>
              <a:t>Algorithm for 1D OTP (Version 2)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9151A70-51A3-4DDF-A76E-FAF9945ED3E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216152"/>
                <a:ext cx="10418064" cy="496081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altLang="zh-CN" sz="2000" dirty="0"/>
                  <a:t>How to improve the reduce the time complexity of OPT-v1? </a:t>
                </a:r>
              </a:p>
              <a:p>
                <a:pPr marL="0" indent="0">
                  <a:buNone/>
                </a:pPr>
                <a:r>
                  <a:rPr lang="en-US" sz="2000" dirty="0"/>
                  <a:t>The key point is, in iteration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000" dirty="0"/>
                  <a:t>, for the subproblem 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𝑂𝑃𝑇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b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𝑙𝑎𝑠𝑡</m:t>
                                </m:r>
                              </m:sub>
                            </m:s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US" sz="2000" dirty="0"/>
                  <a:t>, we need an efficient way to solve it:</a:t>
                </a:r>
                <a:br>
                  <a:rPr lang="en-US" sz="2000" dirty="0"/>
                </a:br>
                <a:r>
                  <a:rPr lang="en-US" sz="2000" dirty="0"/>
                  <a:t>either reduce the problem-size or solve it based on the solution in previous iteration. 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9151A70-51A3-4DDF-A76E-FAF9945ED3E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216152"/>
                <a:ext cx="10418064" cy="4960811"/>
              </a:xfrm>
              <a:blipFill>
                <a:blip r:embed="rId2"/>
                <a:stretch>
                  <a:fillRect l="-731" t="-1535" r="-8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95C821-1C6C-4660-9679-0EE038ADF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8A9C9-8565-4928-9E41-6D5E5DE9E046}" type="slidenum">
              <a:rPr lang="en-US" smtClean="0"/>
              <a:t>42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660069BD-1355-E9C0-509D-0A256F9B946F}"/>
                  </a:ext>
                </a:extLst>
              </p14:cNvPr>
              <p14:cNvContentPartPr/>
              <p14:nvPr/>
            </p14:nvContentPartPr>
            <p14:xfrm>
              <a:off x="4757209" y="496927"/>
              <a:ext cx="5040" cy="3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660069BD-1355-E9C0-509D-0A256F9B946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748569" y="487927"/>
                <a:ext cx="2268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4755438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9D533-9031-4684-9A16-D7C743CD9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118300"/>
            <a:ext cx="10390632" cy="915035"/>
          </a:xfrm>
        </p:spPr>
        <p:txBody>
          <a:bodyPr>
            <a:normAutofit/>
          </a:bodyPr>
          <a:lstStyle/>
          <a:p>
            <a:r>
              <a:rPr lang="en-US" sz="3600" dirty="0"/>
              <a:t>Algorithm for 1D OTP (Version 2)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E256630-6716-4C7E-8209-15ED5A062E0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94071" y="983846"/>
                <a:ext cx="10617626" cy="3339238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sz="1600" dirty="0"/>
                  <a:t> Lemma 1?: Consider problem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𝑂𝑃𝑇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US" sz="1600" dirty="0"/>
                  <a:t>, let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d>
                          <m:d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sz="1600" dirty="0"/>
                  <a:t> be one optimal plan. Suppose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d>
                          <m:d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=−1</m:t>
                    </m:r>
                  </m:oMath>
                </a14:m>
                <a:r>
                  <a:rPr lang="en-US" sz="1600" dirty="0"/>
                  <a:t> and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begChr m:val="["/>
                        <m:endChr m:val="]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≥0,∀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−2</m:t>
                    </m:r>
                  </m:oMath>
                </a14:m>
                <a:r>
                  <a:rPr lang="en-US" sz="1600" dirty="0"/>
                  <a:t>.  </a:t>
                </a:r>
              </a:p>
              <a:p>
                <a:pPr marL="0" indent="0">
                  <a:buNone/>
                </a:pPr>
                <a:r>
                  <a:rPr lang="en-US" sz="1600" dirty="0"/>
                  <a:t>Then for problem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𝑂𝑃𝑇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b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US" sz="1600" dirty="0"/>
                  <a:t>, there exists an optimal mapping, denoted as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L</m:t>
                        </m:r>
                      </m:e>
                      <m:sup>
                        <m:d>
                          <m:d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1600" b="0" i="0" smtClean="0">
                                <a:latin typeface="Cambria Math" panose="02040503050406030204" pitchFamily="18" charset="0"/>
                              </a:rPr>
                              <m:t>k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sz="1600" dirty="0"/>
                  <a:t> such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600">
                            <a:latin typeface="Cambria Math" panose="02040503050406030204" pitchFamily="18" charset="0"/>
                          </a:rPr>
                          <m:t>L</m:t>
                        </m:r>
                      </m:e>
                      <m:sup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1600">
                                <a:latin typeface="Cambria Math" panose="02040503050406030204" pitchFamily="18" charset="0"/>
                              </a:rPr>
                              <m:t>k</m:t>
                            </m:r>
                          </m:e>
                        </m:d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0: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d>
                          <m:d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0: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</m:oMath>
                </a14:m>
                <a:r>
                  <a:rPr lang="en-US" sz="1600" dirty="0"/>
                  <a:t> . </a:t>
                </a:r>
              </a:p>
              <a:p>
                <a:pPr marL="0" indent="0">
                  <a:buNone/>
                </a:pPr>
                <a:r>
                  <a:rPr lang="en-US" sz="1600" dirty="0"/>
                  <a:t>Lemma 2: 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d>
                          <m:d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</a:rPr>
                      <m:t>=−1</m:t>
                    </m:r>
                  </m:oMath>
                </a14:m>
                <a:r>
                  <a:rPr lang="en-US" sz="1600" dirty="0"/>
                  <a:t> for some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en-US" sz="1600" dirty="0"/>
                  <a:t> and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begChr m:val="["/>
                        <m:endChr m:val="]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</a:rPr>
                      <m:t>≥0,∀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≠</m:t>
                    </m:r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1600" b="0" i="0" smtClean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1600" b="0" i="0" smtClean="0">
                        <a:latin typeface="Cambria Math" panose="02040503050406030204" pitchFamily="18" charset="0"/>
                      </a:rPr>
                      <m:t>t</m:t>
                    </m:r>
                  </m:oMath>
                </a14:m>
                <a:r>
                  <a:rPr lang="en-US" sz="1600" dirty="0"/>
                  <a:t>hen for problem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𝑂𝑃𝑇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b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US" sz="1600" dirty="0"/>
                  <a:t>, there exists optimal plan, denoted as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d>
                          <m:d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sup>
                    </m:sSup>
                    <m:r>
                      <a:rPr lang="en-US" sz="16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600" b="0" i="0" smtClean="0">
                        <a:latin typeface="Cambria Math" panose="02040503050406030204" pitchFamily="18" charset="0"/>
                      </a:rPr>
                      <m:t>such</m:t>
                    </m:r>
                    <m:r>
                      <a:rPr lang="en-US" sz="16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600" b="0" i="0" smtClean="0">
                        <a:latin typeface="Cambria Math" panose="02040503050406030204" pitchFamily="18" charset="0"/>
                      </a:rPr>
                      <m:t>t</m:t>
                    </m:r>
                    <m:r>
                      <m:rPr>
                        <m:sty m:val="p"/>
                      </m:rPr>
                      <a:rPr lang="en-US" sz="1600" b="0" i="1" smtClean="0">
                        <a:latin typeface="Cambria Math" panose="02040503050406030204" pitchFamily="18" charset="0"/>
                      </a:rPr>
                      <m:t>ha</m:t>
                    </m:r>
                    <m:r>
                      <m:rPr>
                        <m:sty m:val="p"/>
                      </m:rPr>
                      <a:rPr lang="en-US" sz="1600" b="0" i="0" smtClean="0">
                        <a:latin typeface="Cambria Math" panose="02040503050406030204" pitchFamily="18" charset="0"/>
                      </a:rPr>
                      <m:t>t</m:t>
                    </m:r>
                    <m:r>
                      <a:rPr lang="en-US" sz="16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d>
                          <m:d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0:</m:t>
                        </m:r>
                        <m:sSup>
                          <m:sSup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d>
                          <m:d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0:</m:t>
                        </m:r>
                        <m:sSup>
                          <m:sSup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1600" dirty="0"/>
                  <a:t>. </a:t>
                </a:r>
              </a:p>
              <a:p>
                <a:pPr marL="0" indent="0">
                  <a:buNone/>
                </a:pPr>
                <a:r>
                  <a:rPr lang="en-US" sz="1600" dirty="0"/>
                  <a:t>Sketch of Proof: 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sz="1600" dirty="0"/>
                  <a:t>, we’ve done by lemma 1. We suppose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−2</m:t>
                    </m:r>
                  </m:oMath>
                </a14:m>
                <a:r>
                  <a:rPr lang="en-US" sz="1600" dirty="0"/>
                  <a:t>. </a:t>
                </a:r>
              </a:p>
              <a:p>
                <a:pPr marL="0" indent="0">
                  <a:buNone/>
                </a:pPr>
                <a:r>
                  <a:rPr lang="en-US" sz="1600" dirty="0"/>
                  <a:t>Assume it is not true. Then there is optimal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sz="1600" dirty="0"/>
                  <a:t> such that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begChr m:val="["/>
                        <m:endChr m:val="]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en-US" sz="1600" dirty="0"/>
                  <a:t>. Then we have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begChr m:val="["/>
                        <m:endChr m:val="]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d>
                          <m:d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</m:oMath>
                </a14:m>
                <a:r>
                  <a:rPr lang="en-US" sz="1600" dirty="0"/>
                  <a:t> and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begChr m:val="["/>
                        <m:endChr m:val="]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d>
                          <m:d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−3</m:t>
                        </m:r>
                      </m:e>
                    </m:d>
                  </m:oMath>
                </a14:m>
                <a:r>
                  <a:rPr lang="en-US" sz="1600" dirty="0"/>
                  <a:t>. But by define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begChr m:val="["/>
                        <m:endChr m:val="]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0: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d>
                          <m:d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0: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</m:e>
                    </m:d>
                  </m:oMath>
                </a14:m>
                <a:r>
                  <a:rPr lang="en-US" sz="1600" dirty="0"/>
                  <a:t>, we can find a better plan. So it is contradiction. </a:t>
                </a:r>
                <a:br>
                  <a:rPr lang="en-US" sz="1600" dirty="0"/>
                </a:br>
                <a:r>
                  <a:rPr lang="en-US" sz="1600" dirty="0"/>
                  <a:t>Similar for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−3,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−4,…1</m:t>
                    </m:r>
                  </m:oMath>
                </a14:m>
                <a:r>
                  <a:rPr lang="en-US" sz="1600" dirty="0"/>
                  <a:t>.  </a:t>
                </a:r>
              </a:p>
              <a:p>
                <a:pPr marL="0" indent="0">
                  <a:buNone/>
                </a:pPr>
                <a:endParaRPr lang="en-US" sz="1600" dirty="0"/>
              </a:p>
              <a:p>
                <a:pPr marL="0" indent="0">
                  <a:buNone/>
                </a:pPr>
                <a:endParaRPr lang="en-US" sz="1600" dirty="0"/>
              </a:p>
              <a:p>
                <a:pPr marL="0" indent="0">
                  <a:buNone/>
                </a:pPr>
                <a:endParaRPr lang="en-US" sz="1600" dirty="0"/>
              </a:p>
              <a:p>
                <a:pPr marL="0" indent="0">
                  <a:buNone/>
                </a:pPr>
                <a:endParaRPr lang="en-US" sz="1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E256630-6716-4C7E-8209-15ED5A062E0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94071" y="983846"/>
                <a:ext cx="10617626" cy="3339238"/>
              </a:xfrm>
              <a:blipFill>
                <a:blip r:embed="rId2"/>
                <a:stretch>
                  <a:fillRect l="-2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9F3B630A-7255-4465-8AF8-9EEAB94A5C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8A9C9-8565-4928-9E41-6D5E5DE9E046}" type="slidenum">
              <a:rPr lang="en-US" smtClean="0"/>
              <a:t>43</a:t>
            </a:fld>
            <a:endParaRPr lang="en-US" dirty="0"/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2DAD1894-C956-499F-28BE-863AE3251217}"/>
              </a:ext>
            </a:extLst>
          </p:cNvPr>
          <p:cNvCxnSpPr/>
          <p:nvPr/>
        </p:nvCxnSpPr>
        <p:spPr>
          <a:xfrm>
            <a:off x="1200270" y="4841144"/>
            <a:ext cx="83210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3721B10C-0279-F46F-7851-DDF2DD7306DA}"/>
              </a:ext>
            </a:extLst>
          </p:cNvPr>
          <p:cNvCxnSpPr/>
          <p:nvPr/>
        </p:nvCxnSpPr>
        <p:spPr>
          <a:xfrm>
            <a:off x="1026557" y="5904920"/>
            <a:ext cx="83210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id="{B3A0282E-ED51-E410-2D20-AFC4CE920F62}"/>
              </a:ext>
            </a:extLst>
          </p:cNvPr>
          <p:cNvSpPr/>
          <p:nvPr/>
        </p:nvSpPr>
        <p:spPr>
          <a:xfrm>
            <a:off x="1636776" y="4811264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079A9E88-1730-2608-2840-F01E7123DFA8}"/>
              </a:ext>
            </a:extLst>
          </p:cNvPr>
          <p:cNvSpPr/>
          <p:nvPr/>
        </p:nvSpPr>
        <p:spPr>
          <a:xfrm>
            <a:off x="4621054" y="4811264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1030A438-B52F-F1A0-5848-FF8CD9664369}"/>
              </a:ext>
            </a:extLst>
          </p:cNvPr>
          <p:cNvSpPr/>
          <p:nvPr/>
        </p:nvSpPr>
        <p:spPr>
          <a:xfrm>
            <a:off x="3962400" y="4811264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1E2C555B-58CC-D1F9-B1A1-7D8CCC71F607}"/>
              </a:ext>
            </a:extLst>
          </p:cNvPr>
          <p:cNvSpPr/>
          <p:nvPr/>
        </p:nvSpPr>
        <p:spPr>
          <a:xfrm>
            <a:off x="1921104" y="5902485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166A0FD6-92AA-0136-6EE2-588258FCBEC4}"/>
              </a:ext>
            </a:extLst>
          </p:cNvPr>
          <p:cNvSpPr/>
          <p:nvPr/>
        </p:nvSpPr>
        <p:spPr>
          <a:xfrm>
            <a:off x="3121705" y="5887142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792554D5-2F24-B8E1-D68E-CD162D30EDFA}"/>
              </a:ext>
            </a:extLst>
          </p:cNvPr>
          <p:cNvSpPr/>
          <p:nvPr/>
        </p:nvSpPr>
        <p:spPr>
          <a:xfrm>
            <a:off x="3008376" y="4811264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2C726860-0CE2-C80F-46D4-EF94F7EB679B}"/>
              </a:ext>
            </a:extLst>
          </p:cNvPr>
          <p:cNvCxnSpPr>
            <a:cxnSpLocks/>
            <a:stCxn id="48" idx="4"/>
          </p:cNvCxnSpPr>
          <p:nvPr/>
        </p:nvCxnSpPr>
        <p:spPr>
          <a:xfrm>
            <a:off x="1659636" y="4856983"/>
            <a:ext cx="279192" cy="10479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5E926B7B-6B5D-B8C6-C3EC-DC29BE7E6E77}"/>
              </a:ext>
            </a:extLst>
          </p:cNvPr>
          <p:cNvCxnSpPr>
            <a:cxnSpLocks/>
            <a:stCxn id="53" idx="4"/>
            <a:endCxn id="52" idx="0"/>
          </p:cNvCxnSpPr>
          <p:nvPr/>
        </p:nvCxnSpPr>
        <p:spPr>
          <a:xfrm>
            <a:off x="3031236" y="4856983"/>
            <a:ext cx="113329" cy="10301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F179A613-CF47-3621-C54D-96EC88A28B8E}"/>
              </a:ext>
            </a:extLst>
          </p:cNvPr>
          <p:cNvCxnSpPr>
            <a:cxnSpLocks/>
            <a:stCxn id="49" idx="5"/>
            <a:endCxn id="57" idx="7"/>
          </p:cNvCxnSpPr>
          <p:nvPr/>
        </p:nvCxnSpPr>
        <p:spPr>
          <a:xfrm flipH="1">
            <a:off x="4630255" y="4850288"/>
            <a:ext cx="29823" cy="10335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Oval 56">
            <a:extLst>
              <a:ext uri="{FF2B5EF4-FFF2-40B4-BE49-F238E27FC236}">
                <a16:creationId xmlns:a16="http://schemas.microsoft.com/office/drawing/2014/main" id="{40BEC789-F034-F3E4-C5D6-BCB8980133AF}"/>
              </a:ext>
            </a:extLst>
          </p:cNvPr>
          <p:cNvSpPr/>
          <p:nvPr/>
        </p:nvSpPr>
        <p:spPr>
          <a:xfrm>
            <a:off x="4591231" y="5877155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9D20ED34-19AA-C8C2-8968-4EA7C3E0039C}"/>
              </a:ext>
            </a:extLst>
          </p:cNvPr>
          <p:cNvSpPr/>
          <p:nvPr/>
        </p:nvSpPr>
        <p:spPr>
          <a:xfrm>
            <a:off x="5798820" y="4788404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F79D7BD8-0922-2FE7-5BF7-F6BA12B2645C}"/>
              </a:ext>
            </a:extLst>
          </p:cNvPr>
          <p:cNvSpPr/>
          <p:nvPr/>
        </p:nvSpPr>
        <p:spPr>
          <a:xfrm>
            <a:off x="5145768" y="5867331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ED5E30C6-1EED-A8A6-ABBB-E6AF68A20B14}"/>
              </a:ext>
            </a:extLst>
          </p:cNvPr>
          <p:cNvSpPr/>
          <p:nvPr/>
        </p:nvSpPr>
        <p:spPr>
          <a:xfrm>
            <a:off x="5986147" y="5933197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B8E88314-2C75-6224-0719-083E9373DC4F}"/>
              </a:ext>
            </a:extLst>
          </p:cNvPr>
          <p:cNvCxnSpPr>
            <a:cxnSpLocks/>
          </p:cNvCxnSpPr>
          <p:nvPr/>
        </p:nvCxnSpPr>
        <p:spPr>
          <a:xfrm>
            <a:off x="5833952" y="4822820"/>
            <a:ext cx="173291" cy="10871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Oval 61">
            <a:extLst>
              <a:ext uri="{FF2B5EF4-FFF2-40B4-BE49-F238E27FC236}">
                <a16:creationId xmlns:a16="http://schemas.microsoft.com/office/drawing/2014/main" id="{6B3A55DD-73B5-76EA-E93D-8C853E1B0A3E}"/>
              </a:ext>
            </a:extLst>
          </p:cNvPr>
          <p:cNvSpPr/>
          <p:nvPr/>
        </p:nvSpPr>
        <p:spPr>
          <a:xfrm>
            <a:off x="5187077" y="4795425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F8B4ACE6-E910-7339-E213-79B255D2782B}"/>
              </a:ext>
            </a:extLst>
          </p:cNvPr>
          <p:cNvSpPr/>
          <p:nvPr/>
        </p:nvSpPr>
        <p:spPr>
          <a:xfrm>
            <a:off x="6783418" y="4827428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CBFECC44-5ED9-D50B-FC40-6FF1F47A7053}"/>
              </a:ext>
            </a:extLst>
          </p:cNvPr>
          <p:cNvSpPr/>
          <p:nvPr/>
        </p:nvSpPr>
        <p:spPr>
          <a:xfrm>
            <a:off x="6939057" y="5912403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83F4BA78-882A-638A-A199-456718FD9614}"/>
              </a:ext>
            </a:extLst>
          </p:cNvPr>
          <p:cNvSpPr/>
          <p:nvPr/>
        </p:nvSpPr>
        <p:spPr>
          <a:xfrm>
            <a:off x="7800705" y="6089718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0FFBC0D6-FCD4-E16A-0741-7B1662251CEC}"/>
              </a:ext>
            </a:extLst>
          </p:cNvPr>
          <p:cNvSpPr/>
          <p:nvPr/>
        </p:nvSpPr>
        <p:spPr>
          <a:xfrm>
            <a:off x="8414132" y="6108258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6B0C63FD-D663-EE14-5E97-E54822AEBCF7}"/>
                  </a:ext>
                </a:extLst>
              </p:cNvPr>
              <p:cNvSpPr txBox="1"/>
              <p:nvPr/>
            </p:nvSpPr>
            <p:spPr>
              <a:xfrm>
                <a:off x="1264309" y="4507881"/>
                <a:ext cx="4748608" cy="3021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               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         </m:t>
                      </m:r>
                      <m:sSub>
                        <m:sSubPr>
                          <m:ctrlPr>
                            <a:rPr lang="en-US" b="0" i="1" strike="sngStrike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trike="sngStrike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sSup>
                            <m:sSupPr>
                              <m:ctrlPr>
                                <a:rPr lang="en-US" b="0" i="1" strike="sngStrike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trike="sngStrike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US" b="0" i="1" strike="sngStrike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</m:sSub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   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𝑠𝑡𝑎𝑟𝑡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     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6B0C63FD-D663-EE14-5E97-E54822AEBC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4309" y="4507881"/>
                <a:ext cx="4748608" cy="302199"/>
              </a:xfrm>
              <a:prstGeom prst="rect">
                <a:avLst/>
              </a:prstGeom>
              <a:blipFill>
                <a:blip r:embed="rId3"/>
                <a:stretch>
                  <a:fillRect l="-800" t="-4000" b="-2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22BD309E-03E3-B105-F1C9-6455ADB27705}"/>
                  </a:ext>
                </a:extLst>
              </p:cNvPr>
              <p:cNvSpPr txBox="1"/>
              <p:nvPr/>
            </p:nvSpPr>
            <p:spPr>
              <a:xfrm>
                <a:off x="1666281" y="6003030"/>
                <a:ext cx="4178259" cy="2993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            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  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𝑠𝑡𝑎𝑟𝑡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 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𝑠𝑡𝑎𝑟𝑡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22BD309E-03E3-B105-F1C9-6455ADB277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6281" y="6003030"/>
                <a:ext cx="4178259" cy="299313"/>
              </a:xfrm>
              <a:prstGeom prst="rect">
                <a:avLst/>
              </a:prstGeom>
              <a:blipFill>
                <a:blip r:embed="rId4"/>
                <a:stretch>
                  <a:fillRect t="-8000" b="-2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5DDD0553-69F2-5023-B68F-2226CB91775D}"/>
              </a:ext>
            </a:extLst>
          </p:cNvPr>
          <p:cNvCxnSpPr>
            <a:cxnSpLocks/>
          </p:cNvCxnSpPr>
          <p:nvPr/>
        </p:nvCxnSpPr>
        <p:spPr>
          <a:xfrm flipH="1">
            <a:off x="3508764" y="4357785"/>
            <a:ext cx="376196" cy="1705266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885115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CAB9D2-DEB1-44B8-B812-295DDA8399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491" y="54810"/>
            <a:ext cx="10515600" cy="851027"/>
          </a:xfrm>
        </p:spPr>
        <p:txBody>
          <a:bodyPr>
            <a:normAutofit/>
          </a:bodyPr>
          <a:lstStyle/>
          <a:p>
            <a:r>
              <a:rPr lang="en-US" sz="3600" dirty="0"/>
              <a:t>Algorithm for 1D OTP (Version 2)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Content Placeholder 2">
                <a:extLst>
                  <a:ext uri="{FF2B5EF4-FFF2-40B4-BE49-F238E27FC236}">
                    <a16:creationId xmlns:a16="http://schemas.microsoft.com/office/drawing/2014/main" id="{04D578F8-F971-D0D8-4A98-117ECEAA28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00216" y="1022415"/>
                <a:ext cx="10330249" cy="233862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1800" dirty="0"/>
                  <a:t> Theorem 1: Consider problem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𝑂𝑃𝑇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US" sz="1800" dirty="0"/>
                  <a:t>, let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d>
                          <m:d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sz="1800" dirty="0"/>
                  <a:t> be one optimal plan. </a:t>
                </a:r>
              </a:p>
              <a:p>
                <a:pPr marL="0" indent="0">
                  <a:buNone/>
                </a:pPr>
                <a:r>
                  <a:rPr lang="en-US" sz="1800" dirty="0"/>
                  <a:t>Suppose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=−1</m:t>
                    </m:r>
                  </m:oMath>
                </a14:m>
                <a:r>
                  <a:rPr lang="en-US" sz="1800" dirty="0"/>
                  <a:t> for some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1800" dirty="0"/>
                  <a:t> and let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800" b="0" i="0" smtClean="0">
                            <a:latin typeface="Cambria Math" panose="02040503050406030204" pitchFamily="18" charset="0"/>
                          </a:rPr>
                          <m:t>arg</m:t>
                        </m:r>
                      </m:fName>
                      <m:e>
                        <m:func>
                          <m:func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sz="1800" b="0" i="0" smtClean="0">
                                    <a:latin typeface="Cambria Math" panose="02040503050406030204" pitchFamily="18" charset="0"/>
                                  </a:rPr>
                                  <m:t>max</m:t>
                                </m:r>
                              </m:e>
                              <m:lim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lim>
                            </m:limLow>
                          </m:fName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=−1</m:t>
                                </m:r>
                              </m:e>
                            </m:d>
                          </m:e>
                        </m:func>
                      </m:e>
                    </m:func>
                  </m:oMath>
                </a14:m>
                <a:r>
                  <a:rPr lang="en-US" sz="1800" dirty="0"/>
                  <a:t>. </a:t>
                </a:r>
              </a:p>
              <a:p>
                <a:pPr marL="0" indent="0">
                  <a:buNone/>
                </a:pPr>
                <a:r>
                  <a:rPr lang="en-US" sz="1800" dirty="0" err="1"/>
                  <a:t>T</a:t>
                </a:r>
                <a:r>
                  <a:rPr lang="en-US" sz="1800" dirty="0"/>
                  <a:t>hen for problem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𝑂𝑃𝑇</m:t>
                    </m:r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b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US" sz="1800" dirty="0"/>
                  <a:t>, there exists an optimal plan, denoted as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d>
                          <m:d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sz="1800" dirty="0"/>
                  <a:t> such that </a:t>
                </a:r>
                <a:br>
                  <a:rPr lang="en-US" sz="1800" dirty="0"/>
                </a:br>
                <a14:m>
                  <m:oMath xmlns:m="http://schemas.openxmlformats.org/officeDocument/2006/math"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d>
                          <m:d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1:</m:t>
                        </m:r>
                        <m:sSup>
                          <m:sSup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d>
                          <m:d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sz="1800" dirty="0"/>
                  <a:t>.    </a:t>
                </a:r>
              </a:p>
              <a:p>
                <a:pPr marL="0" indent="0">
                  <a:buNone/>
                </a:pPr>
                <a:r>
                  <a:rPr lang="en-US" sz="1800" dirty="0"/>
                  <a:t>Proof: Prove by induction and Lemma 2. </a:t>
                </a:r>
                <a:br>
                  <a:rPr lang="en-US" sz="1800" dirty="0"/>
                </a:br>
                <a:endParaRPr lang="en-US" sz="1800" dirty="0"/>
              </a:p>
              <a:p>
                <a:pPr marL="0" indent="0">
                  <a:buNone/>
                </a:pPr>
                <a:endParaRPr lang="en-US" sz="1800" dirty="0"/>
              </a:p>
            </p:txBody>
          </p:sp>
        </mc:Choice>
        <mc:Fallback xmlns="">
          <p:sp>
            <p:nvSpPr>
              <p:cNvPr id="96" name="Content Placeholder 2">
                <a:extLst>
                  <a:ext uri="{FF2B5EF4-FFF2-40B4-BE49-F238E27FC236}">
                    <a16:creationId xmlns:a16="http://schemas.microsoft.com/office/drawing/2014/main" id="{04D578F8-F971-D0D8-4A98-117ECEAA28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00216" y="1022415"/>
                <a:ext cx="10330249" cy="2338624"/>
              </a:xfrm>
              <a:blipFill>
                <a:blip r:embed="rId2"/>
                <a:stretch>
                  <a:fillRect l="-6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0984997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06DD4D-9272-452E-A81D-CB7434869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503" y="200209"/>
            <a:ext cx="5065263" cy="474593"/>
          </a:xfrm>
        </p:spPr>
        <p:txBody>
          <a:bodyPr>
            <a:noAutofit/>
          </a:bodyPr>
          <a:lstStyle/>
          <a:p>
            <a:r>
              <a:rPr lang="en-US" sz="3600" dirty="0"/>
              <a:t>Algorithm: 1D OPT (V2)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FAC1733-F96E-4F10-B45C-32F83D20D044}"/>
              </a:ext>
            </a:extLst>
          </p:cNvPr>
          <p:cNvCxnSpPr>
            <a:cxnSpLocks/>
          </p:cNvCxnSpPr>
          <p:nvPr/>
        </p:nvCxnSpPr>
        <p:spPr>
          <a:xfrm flipV="1">
            <a:off x="760643" y="1307193"/>
            <a:ext cx="4702117" cy="144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88A2EE2-96E2-466B-B262-D281187F205B}"/>
              </a:ext>
            </a:extLst>
          </p:cNvPr>
          <p:cNvCxnSpPr>
            <a:cxnSpLocks/>
          </p:cNvCxnSpPr>
          <p:nvPr/>
        </p:nvCxnSpPr>
        <p:spPr>
          <a:xfrm flipV="1">
            <a:off x="761988" y="2575316"/>
            <a:ext cx="4715601" cy="75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0F4F29E1-324A-46AD-8AEA-BC03F6C37654}"/>
              </a:ext>
            </a:extLst>
          </p:cNvPr>
          <p:cNvSpPr/>
          <p:nvPr/>
        </p:nvSpPr>
        <p:spPr>
          <a:xfrm>
            <a:off x="1333859" y="1307675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3818312-D5FA-4E2D-9984-B639BD0CD509}"/>
              </a:ext>
            </a:extLst>
          </p:cNvPr>
          <p:cNvSpPr/>
          <p:nvPr/>
        </p:nvSpPr>
        <p:spPr>
          <a:xfrm>
            <a:off x="3495729" y="1298771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ACFBBA5-DA12-4A8B-A341-2EECAE70561F}"/>
              </a:ext>
            </a:extLst>
          </p:cNvPr>
          <p:cNvSpPr/>
          <p:nvPr/>
        </p:nvSpPr>
        <p:spPr>
          <a:xfrm>
            <a:off x="2615639" y="1329428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5DC7AB0-4028-4A73-BBD4-F1B4FDFA2AAB}"/>
              </a:ext>
            </a:extLst>
          </p:cNvPr>
          <p:cNvSpPr/>
          <p:nvPr/>
        </p:nvSpPr>
        <p:spPr>
          <a:xfrm>
            <a:off x="1514632" y="2532663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84AEE9C-638A-4EB2-A571-DCE630DAC69C}"/>
              </a:ext>
            </a:extLst>
          </p:cNvPr>
          <p:cNvSpPr/>
          <p:nvPr/>
        </p:nvSpPr>
        <p:spPr>
          <a:xfrm>
            <a:off x="2077141" y="2547529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9078C3F-6E4B-49AB-9964-95E897818949}"/>
                  </a:ext>
                </a:extLst>
              </p:cNvPr>
              <p:cNvSpPr txBox="1"/>
              <p:nvPr/>
            </p:nvSpPr>
            <p:spPr>
              <a:xfrm>
                <a:off x="1274283" y="1041109"/>
                <a:ext cx="4146474" cy="23564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       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               </m:t>
                    </m:r>
                    <m:sSub>
                      <m:sSubPr>
                        <m:ctrlPr>
                          <a:rPr lang="en-US" sz="1400" b="0" i="1" strike="sngStrik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trike="sngStrik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sSub>
                          <m:sSubPr>
                            <m:ctrlPr>
                              <a:rPr lang="en-US" sz="1400" b="0" i="1" strike="sngStrik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trike="sngStrik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400" b="0" i="1" strike="sngStrik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sub>
                    </m:sSub>
                    <m:r>
                      <a:rPr lang="en-US" sz="1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        </m:t>
                    </m:r>
                    <m:sSub>
                      <m:sSubPr>
                        <m:ctrlPr>
                          <a:rPr lang="en-US" sz="1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  <m:r>
                          <a:rPr lang="en-US" sz="1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          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    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400" dirty="0"/>
                  <a:t>  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9078C3F-6E4B-49AB-9964-95E8978189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4283" y="1041109"/>
                <a:ext cx="4146474" cy="235642"/>
              </a:xfrm>
              <a:prstGeom prst="rect">
                <a:avLst/>
              </a:prstGeom>
              <a:blipFill>
                <a:blip r:embed="rId2"/>
                <a:stretch>
                  <a:fillRect l="-1223" t="-10526" b="-2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Oval 13">
            <a:extLst>
              <a:ext uri="{FF2B5EF4-FFF2-40B4-BE49-F238E27FC236}">
                <a16:creationId xmlns:a16="http://schemas.microsoft.com/office/drawing/2014/main" id="{0515A32A-C25B-4B9E-B891-7D4850AA0944}"/>
              </a:ext>
            </a:extLst>
          </p:cNvPr>
          <p:cNvSpPr/>
          <p:nvPr/>
        </p:nvSpPr>
        <p:spPr>
          <a:xfrm>
            <a:off x="1910983" y="1296757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0163676-A496-4A36-96A4-60FCF8472992}"/>
              </a:ext>
            </a:extLst>
          </p:cNvPr>
          <p:cNvCxnSpPr>
            <a:cxnSpLocks/>
            <a:stCxn id="7" idx="4"/>
          </p:cNvCxnSpPr>
          <p:nvPr/>
        </p:nvCxnSpPr>
        <p:spPr>
          <a:xfrm>
            <a:off x="1356719" y="1353394"/>
            <a:ext cx="184129" cy="11961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C0F2163-2DF0-450D-9CBA-0C7A6C7F2F42}"/>
              </a:ext>
            </a:extLst>
          </p:cNvPr>
          <p:cNvCxnSpPr>
            <a:cxnSpLocks/>
            <a:stCxn id="14" idx="4"/>
          </p:cNvCxnSpPr>
          <p:nvPr/>
        </p:nvCxnSpPr>
        <p:spPr>
          <a:xfrm>
            <a:off x="1933843" y="1342476"/>
            <a:ext cx="177727" cy="12627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4B3D268-9206-4250-BE22-F728FA736D10}"/>
              </a:ext>
            </a:extLst>
          </p:cNvPr>
          <p:cNvCxnSpPr>
            <a:cxnSpLocks/>
          </p:cNvCxnSpPr>
          <p:nvPr/>
        </p:nvCxnSpPr>
        <p:spPr>
          <a:xfrm>
            <a:off x="3518589" y="1327939"/>
            <a:ext cx="60960" cy="12247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C28E5F80-C6B4-41CF-BF10-5F8FE7D43A65}"/>
              </a:ext>
            </a:extLst>
          </p:cNvPr>
          <p:cNvSpPr/>
          <p:nvPr/>
        </p:nvSpPr>
        <p:spPr>
          <a:xfrm>
            <a:off x="4752017" y="1303085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81FD639-0265-4607-8A1D-E3176F3F7770}"/>
              </a:ext>
            </a:extLst>
          </p:cNvPr>
          <p:cNvSpPr/>
          <p:nvPr/>
        </p:nvSpPr>
        <p:spPr>
          <a:xfrm>
            <a:off x="3560037" y="2536086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FBD94D0D-84C2-489A-8708-9C186A9E117E}"/>
              </a:ext>
            </a:extLst>
          </p:cNvPr>
          <p:cNvSpPr/>
          <p:nvPr/>
        </p:nvSpPr>
        <p:spPr>
          <a:xfrm>
            <a:off x="5242988" y="2543722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DDD70AC-7BAD-4307-8586-C9A9DD7F2FAB}"/>
              </a:ext>
            </a:extLst>
          </p:cNvPr>
          <p:cNvCxnSpPr>
            <a:cxnSpLocks/>
            <a:stCxn id="19" idx="4"/>
            <a:endCxn id="47" idx="4"/>
          </p:cNvCxnSpPr>
          <p:nvPr/>
        </p:nvCxnSpPr>
        <p:spPr>
          <a:xfrm flipH="1">
            <a:off x="4572463" y="1348804"/>
            <a:ext cx="202414" cy="1236451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8EF367B-1F1F-4055-9DF5-11E2CE6D8D4F}"/>
              </a:ext>
            </a:extLst>
          </p:cNvPr>
          <p:cNvCxnSpPr>
            <a:cxnSpLocks/>
          </p:cNvCxnSpPr>
          <p:nvPr/>
        </p:nvCxnSpPr>
        <p:spPr>
          <a:xfrm flipH="1">
            <a:off x="2284398" y="917203"/>
            <a:ext cx="951604" cy="2118797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BC6EAEEB-C4B1-4CC5-B91D-D5E0E605B46B}"/>
              </a:ext>
            </a:extLst>
          </p:cNvPr>
          <p:cNvSpPr txBox="1"/>
          <p:nvPr/>
        </p:nvSpPr>
        <p:spPr>
          <a:xfrm>
            <a:off x="1232500" y="799111"/>
            <a:ext cx="914866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dirty="0"/>
              <a:t>Pre-problem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2FB8CC39-8866-4C4A-8F50-2C46792497DF}"/>
              </a:ext>
            </a:extLst>
          </p:cNvPr>
          <p:cNvSpPr/>
          <p:nvPr/>
        </p:nvSpPr>
        <p:spPr>
          <a:xfrm>
            <a:off x="5238107" y="1300787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61982630-6236-444D-BE4E-A6DB7C9F3971}"/>
              </a:ext>
            </a:extLst>
          </p:cNvPr>
          <p:cNvSpPr/>
          <p:nvPr/>
        </p:nvSpPr>
        <p:spPr>
          <a:xfrm>
            <a:off x="4355341" y="1309467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AB81B4A1-1B08-4F99-BA78-F9214C5CB8C1}"/>
              </a:ext>
            </a:extLst>
          </p:cNvPr>
          <p:cNvSpPr/>
          <p:nvPr/>
        </p:nvSpPr>
        <p:spPr>
          <a:xfrm>
            <a:off x="4549603" y="2539536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ED14F8C5-D3E1-4182-82B1-6E88300AA878}"/>
              </a:ext>
            </a:extLst>
          </p:cNvPr>
          <p:cNvCxnSpPr>
            <a:cxnSpLocks/>
            <a:stCxn id="45" idx="3"/>
            <a:endCxn id="47" idx="2"/>
          </p:cNvCxnSpPr>
          <p:nvPr/>
        </p:nvCxnSpPr>
        <p:spPr>
          <a:xfrm>
            <a:off x="4362037" y="1348491"/>
            <a:ext cx="187566" cy="12139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D76E7574-8B61-4370-ABAB-1DB8B0CB7A81}"/>
              </a:ext>
            </a:extLst>
          </p:cNvPr>
          <p:cNvCxnSpPr>
            <a:cxnSpLocks/>
          </p:cNvCxnSpPr>
          <p:nvPr/>
        </p:nvCxnSpPr>
        <p:spPr>
          <a:xfrm>
            <a:off x="5578589" y="1819696"/>
            <a:ext cx="133520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408F5956-170A-4B61-B62D-822294BC196E}"/>
              </a:ext>
            </a:extLst>
          </p:cNvPr>
          <p:cNvCxnSpPr>
            <a:cxnSpLocks/>
          </p:cNvCxnSpPr>
          <p:nvPr/>
        </p:nvCxnSpPr>
        <p:spPr>
          <a:xfrm>
            <a:off x="2908052" y="3069555"/>
            <a:ext cx="0" cy="78654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42243489-85B6-45E0-9456-FF13C5265748}"/>
              </a:ext>
            </a:extLst>
          </p:cNvPr>
          <p:cNvCxnSpPr>
            <a:cxnSpLocks/>
          </p:cNvCxnSpPr>
          <p:nvPr/>
        </p:nvCxnSpPr>
        <p:spPr>
          <a:xfrm>
            <a:off x="5366031" y="3026679"/>
            <a:ext cx="1303176" cy="110139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75" name="Oval 174">
            <a:extLst>
              <a:ext uri="{FF2B5EF4-FFF2-40B4-BE49-F238E27FC236}">
                <a16:creationId xmlns:a16="http://schemas.microsoft.com/office/drawing/2014/main" id="{00DFF792-551C-4726-9853-8CDAF39C3F63}"/>
              </a:ext>
            </a:extLst>
          </p:cNvPr>
          <p:cNvSpPr/>
          <p:nvPr/>
        </p:nvSpPr>
        <p:spPr>
          <a:xfrm>
            <a:off x="3019433" y="2543215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8" name="TextBox 177">
                <a:extLst>
                  <a:ext uri="{FF2B5EF4-FFF2-40B4-BE49-F238E27FC236}">
                    <a16:creationId xmlns:a16="http://schemas.microsoft.com/office/drawing/2014/main" id="{E27451D4-82E3-4A01-9F70-B112CDDD17BE}"/>
                  </a:ext>
                </a:extLst>
              </p:cNvPr>
              <p:cNvSpPr txBox="1"/>
              <p:nvPr/>
            </p:nvSpPr>
            <p:spPr>
              <a:xfrm>
                <a:off x="1397208" y="2583168"/>
                <a:ext cx="4204100" cy="2356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    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sub>
                      </m:sSub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          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r>
                            <a:rPr lang="en-US" sz="1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       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𝑙𝑎𝑠𝑡</m:t>
                              </m:r>
                            </m:sub>
                          </m:sSub>
                          <m:r>
                            <a:rPr lang="en-US" sz="14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        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𝑙𝑎𝑠𝑡</m:t>
                              </m:r>
                            </m:sub>
                          </m:sSub>
                        </m:sub>
                      </m:sSub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𝑙𝑎𝑠𝑡</m:t>
                              </m:r>
                            </m:sub>
                          </m:sSub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78" name="TextBox 177">
                <a:extLst>
                  <a:ext uri="{FF2B5EF4-FFF2-40B4-BE49-F238E27FC236}">
                    <a16:creationId xmlns:a16="http://schemas.microsoft.com/office/drawing/2014/main" id="{E27451D4-82E3-4A01-9F70-B112CDDD17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7208" y="2583168"/>
                <a:ext cx="4204100" cy="235642"/>
              </a:xfrm>
              <a:prstGeom prst="rect">
                <a:avLst/>
              </a:prstGeom>
              <a:blipFill>
                <a:blip r:embed="rId3"/>
                <a:stretch>
                  <a:fillRect l="-300" t="-10526" b="-2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AF5A4BB2-3A19-4DD0-B1B4-4504DF4BD16E}"/>
              </a:ext>
            </a:extLst>
          </p:cNvPr>
          <p:cNvSpPr txBox="1"/>
          <p:nvPr/>
        </p:nvSpPr>
        <p:spPr>
          <a:xfrm>
            <a:off x="5318440" y="545959"/>
            <a:ext cx="8738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conflict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471DAE6-41D3-4727-B361-8BE98BE76AEA}"/>
                  </a:ext>
                </a:extLst>
              </p:cNvPr>
              <p:cNvSpPr txBox="1"/>
              <p:nvPr/>
            </p:nvSpPr>
            <p:spPr>
              <a:xfrm>
                <a:off x="3753387" y="6447838"/>
                <a:ext cx="35671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cost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min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𝑐𝑜𝑠𝑡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0,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𝑐𝑜𝑠𝑡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2,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𝑐𝑜𝑠𝑡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3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471DAE6-41D3-4727-B361-8BE98BE76A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3387" y="6447838"/>
                <a:ext cx="3567130" cy="369332"/>
              </a:xfrm>
              <a:prstGeom prst="rect">
                <a:avLst/>
              </a:prstGeom>
              <a:blipFill>
                <a:blip r:embed="rId4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5" name="Straight Connector 374">
            <a:extLst>
              <a:ext uri="{FF2B5EF4-FFF2-40B4-BE49-F238E27FC236}">
                <a16:creationId xmlns:a16="http://schemas.microsoft.com/office/drawing/2014/main" id="{4CA6482E-1986-E0B0-D509-490DBD7A623D}"/>
              </a:ext>
            </a:extLst>
          </p:cNvPr>
          <p:cNvCxnSpPr>
            <a:cxnSpLocks/>
          </p:cNvCxnSpPr>
          <p:nvPr/>
        </p:nvCxnSpPr>
        <p:spPr>
          <a:xfrm flipV="1">
            <a:off x="6799493" y="1307377"/>
            <a:ext cx="4702117" cy="144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6" name="Straight Connector 375">
            <a:extLst>
              <a:ext uri="{FF2B5EF4-FFF2-40B4-BE49-F238E27FC236}">
                <a16:creationId xmlns:a16="http://schemas.microsoft.com/office/drawing/2014/main" id="{545C9751-004D-E16C-6C3C-5916CE6F33F9}"/>
              </a:ext>
            </a:extLst>
          </p:cNvPr>
          <p:cNvCxnSpPr>
            <a:cxnSpLocks/>
          </p:cNvCxnSpPr>
          <p:nvPr/>
        </p:nvCxnSpPr>
        <p:spPr>
          <a:xfrm flipV="1">
            <a:off x="6800838" y="2575500"/>
            <a:ext cx="4715601" cy="75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7" name="Oval 376">
            <a:extLst>
              <a:ext uri="{FF2B5EF4-FFF2-40B4-BE49-F238E27FC236}">
                <a16:creationId xmlns:a16="http://schemas.microsoft.com/office/drawing/2014/main" id="{1715B20C-A347-A281-90A6-ABE3B9EB7CD9}"/>
              </a:ext>
            </a:extLst>
          </p:cNvPr>
          <p:cNvSpPr/>
          <p:nvPr/>
        </p:nvSpPr>
        <p:spPr>
          <a:xfrm>
            <a:off x="7372709" y="1307859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8" name="Oval 377">
            <a:extLst>
              <a:ext uri="{FF2B5EF4-FFF2-40B4-BE49-F238E27FC236}">
                <a16:creationId xmlns:a16="http://schemas.microsoft.com/office/drawing/2014/main" id="{8D20A612-2800-3D56-F5E8-B46CD4A888A4}"/>
              </a:ext>
            </a:extLst>
          </p:cNvPr>
          <p:cNvSpPr/>
          <p:nvPr/>
        </p:nvSpPr>
        <p:spPr>
          <a:xfrm>
            <a:off x="9534579" y="1298955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9" name="Oval 378">
            <a:extLst>
              <a:ext uri="{FF2B5EF4-FFF2-40B4-BE49-F238E27FC236}">
                <a16:creationId xmlns:a16="http://schemas.microsoft.com/office/drawing/2014/main" id="{8C697E76-11AC-EA19-150B-B13701FDF49C}"/>
              </a:ext>
            </a:extLst>
          </p:cNvPr>
          <p:cNvSpPr/>
          <p:nvPr/>
        </p:nvSpPr>
        <p:spPr>
          <a:xfrm>
            <a:off x="8654489" y="1329612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0" name="Oval 379">
            <a:extLst>
              <a:ext uri="{FF2B5EF4-FFF2-40B4-BE49-F238E27FC236}">
                <a16:creationId xmlns:a16="http://schemas.microsoft.com/office/drawing/2014/main" id="{4831DE8C-A29B-4CF6-B4B3-55D2673A43F3}"/>
              </a:ext>
            </a:extLst>
          </p:cNvPr>
          <p:cNvSpPr/>
          <p:nvPr/>
        </p:nvSpPr>
        <p:spPr>
          <a:xfrm>
            <a:off x="7553482" y="2532847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1" name="Oval 380">
            <a:extLst>
              <a:ext uri="{FF2B5EF4-FFF2-40B4-BE49-F238E27FC236}">
                <a16:creationId xmlns:a16="http://schemas.microsoft.com/office/drawing/2014/main" id="{A6311AA1-0F86-2770-99C7-DE7D5F8DC4DB}"/>
              </a:ext>
            </a:extLst>
          </p:cNvPr>
          <p:cNvSpPr/>
          <p:nvPr/>
        </p:nvSpPr>
        <p:spPr>
          <a:xfrm>
            <a:off x="8115991" y="2547713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2" name="TextBox 381">
                <a:extLst>
                  <a:ext uri="{FF2B5EF4-FFF2-40B4-BE49-F238E27FC236}">
                    <a16:creationId xmlns:a16="http://schemas.microsoft.com/office/drawing/2014/main" id="{EF7FFB34-6860-65D6-DEDE-29F91E304CF7}"/>
                  </a:ext>
                </a:extLst>
              </p:cNvPr>
              <p:cNvSpPr txBox="1"/>
              <p:nvPr/>
            </p:nvSpPr>
            <p:spPr>
              <a:xfrm>
                <a:off x="7290506" y="1045865"/>
                <a:ext cx="4146474" cy="23564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         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           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sSup>
                          <m:sSup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             </m:t>
                    </m:r>
                    <m:sSub>
                      <m:sSubPr>
                        <m:ctrlPr>
                          <a:rPr lang="en-US" sz="1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  <m:r>
                          <a:rPr lang="en-US" sz="1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           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  </m:t>
                    </m:r>
                    <m:sSub>
                      <m:sSubPr>
                        <m:ctrlPr>
                          <a:rPr lang="en-US" sz="1400" b="0" i="1" strike="sngStrike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trike="sngStrike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400" b="0" i="1" strike="sngStrike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1400" b="0" i="1" strike="sngStrike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400" strike="sngStrike" dirty="0">
                    <a:solidFill>
                      <a:srgbClr val="FF0000"/>
                    </a:solidFill>
                  </a:rPr>
                  <a:t>  </a:t>
                </a:r>
                <a:endParaRPr lang="en-US" sz="1400" strike="sngStrike" dirty="0"/>
              </a:p>
            </p:txBody>
          </p:sp>
        </mc:Choice>
        <mc:Fallback xmlns="">
          <p:sp>
            <p:nvSpPr>
              <p:cNvPr id="382" name="TextBox 381">
                <a:extLst>
                  <a:ext uri="{FF2B5EF4-FFF2-40B4-BE49-F238E27FC236}">
                    <a16:creationId xmlns:a16="http://schemas.microsoft.com/office/drawing/2014/main" id="{EF7FFB34-6860-65D6-DEDE-29F91E304C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0506" y="1045865"/>
                <a:ext cx="4146474" cy="235642"/>
              </a:xfrm>
              <a:prstGeom prst="rect">
                <a:avLst/>
              </a:prstGeom>
              <a:blipFill>
                <a:blip r:embed="rId5"/>
                <a:stretch>
                  <a:fillRect l="-1223" t="-10526" b="-2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3" name="Oval 382">
            <a:extLst>
              <a:ext uri="{FF2B5EF4-FFF2-40B4-BE49-F238E27FC236}">
                <a16:creationId xmlns:a16="http://schemas.microsoft.com/office/drawing/2014/main" id="{FF379F6D-0713-6496-CF66-5CC2EEFD996D}"/>
              </a:ext>
            </a:extLst>
          </p:cNvPr>
          <p:cNvSpPr/>
          <p:nvPr/>
        </p:nvSpPr>
        <p:spPr>
          <a:xfrm>
            <a:off x="7949833" y="1296941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4" name="Straight Connector 383">
            <a:extLst>
              <a:ext uri="{FF2B5EF4-FFF2-40B4-BE49-F238E27FC236}">
                <a16:creationId xmlns:a16="http://schemas.microsoft.com/office/drawing/2014/main" id="{84572A86-E288-FB30-DD20-6C80D9F2A61E}"/>
              </a:ext>
            </a:extLst>
          </p:cNvPr>
          <p:cNvCxnSpPr>
            <a:cxnSpLocks/>
            <a:stCxn id="377" idx="4"/>
          </p:cNvCxnSpPr>
          <p:nvPr/>
        </p:nvCxnSpPr>
        <p:spPr>
          <a:xfrm>
            <a:off x="7395569" y="1353578"/>
            <a:ext cx="184129" cy="11961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5" name="Straight Connector 384">
            <a:extLst>
              <a:ext uri="{FF2B5EF4-FFF2-40B4-BE49-F238E27FC236}">
                <a16:creationId xmlns:a16="http://schemas.microsoft.com/office/drawing/2014/main" id="{D42B2688-2B62-9BCB-5218-F763B964D2F8}"/>
              </a:ext>
            </a:extLst>
          </p:cNvPr>
          <p:cNvCxnSpPr>
            <a:cxnSpLocks/>
            <a:stCxn id="383" idx="4"/>
          </p:cNvCxnSpPr>
          <p:nvPr/>
        </p:nvCxnSpPr>
        <p:spPr>
          <a:xfrm>
            <a:off x="7972693" y="1342660"/>
            <a:ext cx="177727" cy="12627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6" name="Straight Connector 385">
            <a:extLst>
              <a:ext uri="{FF2B5EF4-FFF2-40B4-BE49-F238E27FC236}">
                <a16:creationId xmlns:a16="http://schemas.microsoft.com/office/drawing/2014/main" id="{A50DE29A-89DC-AF19-0C10-16291BE5A4F3}"/>
              </a:ext>
            </a:extLst>
          </p:cNvPr>
          <p:cNvCxnSpPr>
            <a:cxnSpLocks/>
          </p:cNvCxnSpPr>
          <p:nvPr/>
        </p:nvCxnSpPr>
        <p:spPr>
          <a:xfrm>
            <a:off x="9557439" y="1328123"/>
            <a:ext cx="60960" cy="12247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7" name="Oval 386">
            <a:extLst>
              <a:ext uri="{FF2B5EF4-FFF2-40B4-BE49-F238E27FC236}">
                <a16:creationId xmlns:a16="http://schemas.microsoft.com/office/drawing/2014/main" id="{37EB8341-DA49-07E7-4350-F18B9E44F938}"/>
              </a:ext>
            </a:extLst>
          </p:cNvPr>
          <p:cNvSpPr/>
          <p:nvPr/>
        </p:nvSpPr>
        <p:spPr>
          <a:xfrm>
            <a:off x="10790867" y="1303269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8" name="Oval 387">
            <a:extLst>
              <a:ext uri="{FF2B5EF4-FFF2-40B4-BE49-F238E27FC236}">
                <a16:creationId xmlns:a16="http://schemas.microsoft.com/office/drawing/2014/main" id="{63889834-53F3-0CE8-6067-1CA0AEEB49EC}"/>
              </a:ext>
            </a:extLst>
          </p:cNvPr>
          <p:cNvSpPr/>
          <p:nvPr/>
        </p:nvSpPr>
        <p:spPr>
          <a:xfrm>
            <a:off x="9598887" y="2536270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9" name="Oval 388">
            <a:extLst>
              <a:ext uri="{FF2B5EF4-FFF2-40B4-BE49-F238E27FC236}">
                <a16:creationId xmlns:a16="http://schemas.microsoft.com/office/drawing/2014/main" id="{EBC7FE83-9DBA-78CB-40FC-0017C217E34E}"/>
              </a:ext>
            </a:extLst>
          </p:cNvPr>
          <p:cNvSpPr/>
          <p:nvPr/>
        </p:nvSpPr>
        <p:spPr>
          <a:xfrm>
            <a:off x="11281838" y="2543906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1" name="Straight Connector 390">
            <a:extLst>
              <a:ext uri="{FF2B5EF4-FFF2-40B4-BE49-F238E27FC236}">
                <a16:creationId xmlns:a16="http://schemas.microsoft.com/office/drawing/2014/main" id="{719C36AC-7737-71AB-E920-69795BBD0B3F}"/>
              </a:ext>
            </a:extLst>
          </p:cNvPr>
          <p:cNvCxnSpPr>
            <a:cxnSpLocks/>
          </p:cNvCxnSpPr>
          <p:nvPr/>
        </p:nvCxnSpPr>
        <p:spPr>
          <a:xfrm flipH="1">
            <a:off x="8343807" y="866483"/>
            <a:ext cx="951604" cy="2118797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92" name="TextBox 391">
            <a:extLst>
              <a:ext uri="{FF2B5EF4-FFF2-40B4-BE49-F238E27FC236}">
                <a16:creationId xmlns:a16="http://schemas.microsoft.com/office/drawing/2014/main" id="{1E230F30-E781-81FD-F251-A32CD34E6D77}"/>
              </a:ext>
            </a:extLst>
          </p:cNvPr>
          <p:cNvSpPr txBox="1"/>
          <p:nvPr/>
        </p:nvSpPr>
        <p:spPr>
          <a:xfrm>
            <a:off x="7077878" y="862659"/>
            <a:ext cx="914866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dirty="0"/>
              <a:t>Pre-problem</a:t>
            </a:r>
          </a:p>
        </p:txBody>
      </p:sp>
      <p:sp>
        <p:nvSpPr>
          <p:cNvPr id="393" name="Oval 392">
            <a:extLst>
              <a:ext uri="{FF2B5EF4-FFF2-40B4-BE49-F238E27FC236}">
                <a16:creationId xmlns:a16="http://schemas.microsoft.com/office/drawing/2014/main" id="{52A2E433-D69D-720D-1B10-40D441A3B2AE}"/>
              </a:ext>
            </a:extLst>
          </p:cNvPr>
          <p:cNvSpPr/>
          <p:nvPr/>
        </p:nvSpPr>
        <p:spPr>
          <a:xfrm>
            <a:off x="11276957" y="1300971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4" name="Oval 393">
            <a:extLst>
              <a:ext uri="{FF2B5EF4-FFF2-40B4-BE49-F238E27FC236}">
                <a16:creationId xmlns:a16="http://schemas.microsoft.com/office/drawing/2014/main" id="{9B0DA021-3B49-BEE4-BD49-4F1689746BCF}"/>
              </a:ext>
            </a:extLst>
          </p:cNvPr>
          <p:cNvSpPr/>
          <p:nvPr/>
        </p:nvSpPr>
        <p:spPr>
          <a:xfrm>
            <a:off x="10394191" y="1309651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5" name="Oval 394">
            <a:extLst>
              <a:ext uri="{FF2B5EF4-FFF2-40B4-BE49-F238E27FC236}">
                <a16:creationId xmlns:a16="http://schemas.microsoft.com/office/drawing/2014/main" id="{96895726-5AC2-DE08-CB66-753639E3BB0B}"/>
              </a:ext>
            </a:extLst>
          </p:cNvPr>
          <p:cNvSpPr/>
          <p:nvPr/>
        </p:nvSpPr>
        <p:spPr>
          <a:xfrm>
            <a:off x="10588453" y="2539720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6" name="Straight Connector 395">
            <a:extLst>
              <a:ext uri="{FF2B5EF4-FFF2-40B4-BE49-F238E27FC236}">
                <a16:creationId xmlns:a16="http://schemas.microsoft.com/office/drawing/2014/main" id="{E0B7360E-1412-555E-AF57-CE803A06877F}"/>
              </a:ext>
            </a:extLst>
          </p:cNvPr>
          <p:cNvCxnSpPr>
            <a:cxnSpLocks/>
            <a:stCxn id="394" idx="3"/>
            <a:endCxn id="395" idx="2"/>
          </p:cNvCxnSpPr>
          <p:nvPr/>
        </p:nvCxnSpPr>
        <p:spPr>
          <a:xfrm>
            <a:off x="10400887" y="1348675"/>
            <a:ext cx="187566" cy="12139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7" name="Oval 396">
            <a:extLst>
              <a:ext uri="{FF2B5EF4-FFF2-40B4-BE49-F238E27FC236}">
                <a16:creationId xmlns:a16="http://schemas.microsoft.com/office/drawing/2014/main" id="{1150636A-2388-F840-DC87-3E880D15A4E3}"/>
              </a:ext>
            </a:extLst>
          </p:cNvPr>
          <p:cNvSpPr/>
          <p:nvPr/>
        </p:nvSpPr>
        <p:spPr>
          <a:xfrm>
            <a:off x="9058283" y="2543399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8" name="TextBox 397">
                <a:extLst>
                  <a:ext uri="{FF2B5EF4-FFF2-40B4-BE49-F238E27FC236}">
                    <a16:creationId xmlns:a16="http://schemas.microsoft.com/office/drawing/2014/main" id="{883724B2-854B-D130-AB9C-B339F422FA86}"/>
                  </a:ext>
                </a:extLst>
              </p:cNvPr>
              <p:cNvSpPr txBox="1"/>
              <p:nvPr/>
            </p:nvSpPr>
            <p:spPr>
              <a:xfrm>
                <a:off x="7436058" y="2583352"/>
                <a:ext cx="4371132" cy="3030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      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𝑠𝑡𝑎𝑟𝑡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                 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𝑙𝑎𝑠𝑡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𝑙𝑎𝑠𝑡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8" name="TextBox 397">
                <a:extLst>
                  <a:ext uri="{FF2B5EF4-FFF2-40B4-BE49-F238E27FC236}">
                    <a16:creationId xmlns:a16="http://schemas.microsoft.com/office/drawing/2014/main" id="{883724B2-854B-D130-AB9C-B339F422FA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6058" y="2583352"/>
                <a:ext cx="4371132" cy="303096"/>
              </a:xfrm>
              <a:prstGeom prst="rect">
                <a:avLst/>
              </a:prstGeom>
              <a:blipFill>
                <a:blip r:embed="rId6"/>
                <a:stretch>
                  <a:fillRect l="-870" t="-8000" b="-2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2" name="TextBox 211">
                <a:extLst>
                  <a:ext uri="{FF2B5EF4-FFF2-40B4-BE49-F238E27FC236}">
                    <a16:creationId xmlns:a16="http://schemas.microsoft.com/office/drawing/2014/main" id="{FABC290B-44A7-5B1A-A608-1D6A8455B86C}"/>
                  </a:ext>
                </a:extLst>
              </p:cNvPr>
              <p:cNvSpPr txBox="1"/>
              <p:nvPr/>
            </p:nvSpPr>
            <p:spPr>
              <a:xfrm>
                <a:off x="7354702" y="2961932"/>
                <a:ext cx="172451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𝑐𝑜𝑠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𝑐𝑜𝑠𝑡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𝜆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2" name="TextBox 211">
                <a:extLst>
                  <a:ext uri="{FF2B5EF4-FFF2-40B4-BE49-F238E27FC236}">
                    <a16:creationId xmlns:a16="http://schemas.microsoft.com/office/drawing/2014/main" id="{FABC290B-44A7-5B1A-A608-1D6A8455B8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4702" y="2961932"/>
                <a:ext cx="1724511" cy="276999"/>
              </a:xfrm>
              <a:prstGeom prst="rect">
                <a:avLst/>
              </a:prstGeom>
              <a:blipFill>
                <a:blip r:embed="rId7"/>
                <a:stretch>
                  <a:fillRect l="-1460" r="-2920" b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9" name="Straight Connector 398">
            <a:extLst>
              <a:ext uri="{FF2B5EF4-FFF2-40B4-BE49-F238E27FC236}">
                <a16:creationId xmlns:a16="http://schemas.microsoft.com/office/drawing/2014/main" id="{1293C3D2-4A59-7F6C-113A-25B86496C1DD}"/>
              </a:ext>
            </a:extLst>
          </p:cNvPr>
          <p:cNvCxnSpPr>
            <a:cxnSpLocks/>
          </p:cNvCxnSpPr>
          <p:nvPr/>
        </p:nvCxnSpPr>
        <p:spPr>
          <a:xfrm flipV="1">
            <a:off x="718640" y="4430864"/>
            <a:ext cx="4702117" cy="144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0" name="Straight Connector 399">
            <a:extLst>
              <a:ext uri="{FF2B5EF4-FFF2-40B4-BE49-F238E27FC236}">
                <a16:creationId xmlns:a16="http://schemas.microsoft.com/office/drawing/2014/main" id="{F7B19F7F-B28C-9E4F-BA4D-1F9C5E2A1CD2}"/>
              </a:ext>
            </a:extLst>
          </p:cNvPr>
          <p:cNvCxnSpPr>
            <a:cxnSpLocks/>
          </p:cNvCxnSpPr>
          <p:nvPr/>
        </p:nvCxnSpPr>
        <p:spPr>
          <a:xfrm flipV="1">
            <a:off x="719985" y="5698987"/>
            <a:ext cx="4715601" cy="75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1" name="Oval 400">
            <a:extLst>
              <a:ext uri="{FF2B5EF4-FFF2-40B4-BE49-F238E27FC236}">
                <a16:creationId xmlns:a16="http://schemas.microsoft.com/office/drawing/2014/main" id="{B13A09A2-DFE8-AC51-5998-E84F43A938A0}"/>
              </a:ext>
            </a:extLst>
          </p:cNvPr>
          <p:cNvSpPr/>
          <p:nvPr/>
        </p:nvSpPr>
        <p:spPr>
          <a:xfrm>
            <a:off x="1291856" y="4431346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2" name="Oval 401">
            <a:extLst>
              <a:ext uri="{FF2B5EF4-FFF2-40B4-BE49-F238E27FC236}">
                <a16:creationId xmlns:a16="http://schemas.microsoft.com/office/drawing/2014/main" id="{4739FE96-0D65-DFFA-B1F6-DE0C6ACACDEC}"/>
              </a:ext>
            </a:extLst>
          </p:cNvPr>
          <p:cNvSpPr/>
          <p:nvPr/>
        </p:nvSpPr>
        <p:spPr>
          <a:xfrm>
            <a:off x="3453726" y="4422442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3" name="Oval 402">
            <a:extLst>
              <a:ext uri="{FF2B5EF4-FFF2-40B4-BE49-F238E27FC236}">
                <a16:creationId xmlns:a16="http://schemas.microsoft.com/office/drawing/2014/main" id="{52EB46A1-D739-AFC2-C178-C81EB96CA100}"/>
              </a:ext>
            </a:extLst>
          </p:cNvPr>
          <p:cNvSpPr/>
          <p:nvPr/>
        </p:nvSpPr>
        <p:spPr>
          <a:xfrm>
            <a:off x="2573636" y="4453099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4" name="Oval 403">
            <a:extLst>
              <a:ext uri="{FF2B5EF4-FFF2-40B4-BE49-F238E27FC236}">
                <a16:creationId xmlns:a16="http://schemas.microsoft.com/office/drawing/2014/main" id="{34D2950E-B198-9376-E337-5EBBA51CCCB3}"/>
              </a:ext>
            </a:extLst>
          </p:cNvPr>
          <p:cNvSpPr/>
          <p:nvPr/>
        </p:nvSpPr>
        <p:spPr>
          <a:xfrm>
            <a:off x="1472629" y="5656334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5" name="Oval 404">
            <a:extLst>
              <a:ext uri="{FF2B5EF4-FFF2-40B4-BE49-F238E27FC236}">
                <a16:creationId xmlns:a16="http://schemas.microsoft.com/office/drawing/2014/main" id="{F6ED20AC-07F9-3295-2E97-5ED9796FB3EC}"/>
              </a:ext>
            </a:extLst>
          </p:cNvPr>
          <p:cNvSpPr/>
          <p:nvPr/>
        </p:nvSpPr>
        <p:spPr>
          <a:xfrm>
            <a:off x="2035138" y="5671200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6" name="TextBox 405">
                <a:extLst>
                  <a:ext uri="{FF2B5EF4-FFF2-40B4-BE49-F238E27FC236}">
                    <a16:creationId xmlns:a16="http://schemas.microsoft.com/office/drawing/2014/main" id="{C49E9163-1D60-5CB1-2676-C7FCE75A30DD}"/>
                  </a:ext>
                </a:extLst>
              </p:cNvPr>
              <p:cNvSpPr txBox="1"/>
              <p:nvPr/>
            </p:nvSpPr>
            <p:spPr>
              <a:xfrm>
                <a:off x="1218801" y="4177179"/>
                <a:ext cx="4146474" cy="23500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       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              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          </m:t>
                    </m:r>
                    <m:sSub>
                      <m:sSubPr>
                        <m:ctrlPr>
                          <a:rPr lang="en-US" sz="1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𝑠𝑡𝑎𝑟𝑡</m:t>
                            </m:r>
                          </m:sub>
                        </m:sSub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           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     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1400" dirty="0"/>
                  <a:t> </a:t>
                </a:r>
              </a:p>
            </p:txBody>
          </p:sp>
        </mc:Choice>
        <mc:Fallback xmlns="">
          <p:sp>
            <p:nvSpPr>
              <p:cNvPr id="406" name="TextBox 405">
                <a:extLst>
                  <a:ext uri="{FF2B5EF4-FFF2-40B4-BE49-F238E27FC236}">
                    <a16:creationId xmlns:a16="http://schemas.microsoft.com/office/drawing/2014/main" id="{C49E9163-1D60-5CB1-2676-C7FCE75A30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8801" y="4177179"/>
                <a:ext cx="4146474" cy="235001"/>
              </a:xfrm>
              <a:prstGeom prst="rect">
                <a:avLst/>
              </a:prstGeom>
              <a:blipFill>
                <a:blip r:embed="rId8"/>
                <a:stretch>
                  <a:fillRect l="-1223" t="-5000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7" name="Oval 406">
            <a:extLst>
              <a:ext uri="{FF2B5EF4-FFF2-40B4-BE49-F238E27FC236}">
                <a16:creationId xmlns:a16="http://schemas.microsoft.com/office/drawing/2014/main" id="{2B0B009F-4E32-A2B8-CFBC-1CBFB43B503A}"/>
              </a:ext>
            </a:extLst>
          </p:cNvPr>
          <p:cNvSpPr/>
          <p:nvPr/>
        </p:nvSpPr>
        <p:spPr>
          <a:xfrm>
            <a:off x="1868980" y="4420428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8" name="Straight Connector 407">
            <a:extLst>
              <a:ext uri="{FF2B5EF4-FFF2-40B4-BE49-F238E27FC236}">
                <a16:creationId xmlns:a16="http://schemas.microsoft.com/office/drawing/2014/main" id="{9DB5D035-6EC3-CE6F-BC78-C84017869740}"/>
              </a:ext>
            </a:extLst>
          </p:cNvPr>
          <p:cNvCxnSpPr>
            <a:cxnSpLocks/>
            <a:stCxn id="401" idx="4"/>
          </p:cNvCxnSpPr>
          <p:nvPr/>
        </p:nvCxnSpPr>
        <p:spPr>
          <a:xfrm>
            <a:off x="1314716" y="4477065"/>
            <a:ext cx="184129" cy="11961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9" name="Straight Connector 408">
            <a:extLst>
              <a:ext uri="{FF2B5EF4-FFF2-40B4-BE49-F238E27FC236}">
                <a16:creationId xmlns:a16="http://schemas.microsoft.com/office/drawing/2014/main" id="{376AD639-E27B-A206-F9A1-A9117A1D2DC0}"/>
              </a:ext>
            </a:extLst>
          </p:cNvPr>
          <p:cNvCxnSpPr>
            <a:cxnSpLocks/>
            <a:stCxn id="407" idx="4"/>
          </p:cNvCxnSpPr>
          <p:nvPr/>
        </p:nvCxnSpPr>
        <p:spPr>
          <a:xfrm>
            <a:off x="1891840" y="4466147"/>
            <a:ext cx="177727" cy="12627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0" name="Straight Connector 409">
            <a:extLst>
              <a:ext uri="{FF2B5EF4-FFF2-40B4-BE49-F238E27FC236}">
                <a16:creationId xmlns:a16="http://schemas.microsoft.com/office/drawing/2014/main" id="{74A8D759-E0FD-2FCC-D7BD-6B544226E4BD}"/>
              </a:ext>
            </a:extLst>
          </p:cNvPr>
          <p:cNvCxnSpPr>
            <a:cxnSpLocks/>
          </p:cNvCxnSpPr>
          <p:nvPr/>
        </p:nvCxnSpPr>
        <p:spPr>
          <a:xfrm>
            <a:off x="3476586" y="4451610"/>
            <a:ext cx="60960" cy="12247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1" name="Oval 410">
            <a:extLst>
              <a:ext uri="{FF2B5EF4-FFF2-40B4-BE49-F238E27FC236}">
                <a16:creationId xmlns:a16="http://schemas.microsoft.com/office/drawing/2014/main" id="{2B9E6FD1-97C5-A51F-BE77-FB513E92FBE1}"/>
              </a:ext>
            </a:extLst>
          </p:cNvPr>
          <p:cNvSpPr/>
          <p:nvPr/>
        </p:nvSpPr>
        <p:spPr>
          <a:xfrm>
            <a:off x="4710014" y="4426756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2" name="Oval 411">
            <a:extLst>
              <a:ext uri="{FF2B5EF4-FFF2-40B4-BE49-F238E27FC236}">
                <a16:creationId xmlns:a16="http://schemas.microsoft.com/office/drawing/2014/main" id="{3868C762-3CE4-F2B6-A1A5-123F49E0B55E}"/>
              </a:ext>
            </a:extLst>
          </p:cNvPr>
          <p:cNvSpPr/>
          <p:nvPr/>
        </p:nvSpPr>
        <p:spPr>
          <a:xfrm>
            <a:off x="3518034" y="5659757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3" name="Oval 412">
            <a:extLst>
              <a:ext uri="{FF2B5EF4-FFF2-40B4-BE49-F238E27FC236}">
                <a16:creationId xmlns:a16="http://schemas.microsoft.com/office/drawing/2014/main" id="{04A9F1BD-09CD-2DE2-4E2F-B1FFD95A0BBA}"/>
              </a:ext>
            </a:extLst>
          </p:cNvPr>
          <p:cNvSpPr/>
          <p:nvPr/>
        </p:nvSpPr>
        <p:spPr>
          <a:xfrm>
            <a:off x="5200985" y="5667393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4" name="Straight Connector 413">
            <a:extLst>
              <a:ext uri="{FF2B5EF4-FFF2-40B4-BE49-F238E27FC236}">
                <a16:creationId xmlns:a16="http://schemas.microsoft.com/office/drawing/2014/main" id="{6AFC954A-1333-E6FA-0199-49C9874F4941}"/>
              </a:ext>
            </a:extLst>
          </p:cNvPr>
          <p:cNvCxnSpPr>
            <a:cxnSpLocks/>
            <a:stCxn id="411" idx="4"/>
            <a:endCxn id="413" idx="1"/>
          </p:cNvCxnSpPr>
          <p:nvPr/>
        </p:nvCxnSpPr>
        <p:spPr>
          <a:xfrm>
            <a:off x="4732874" y="4472475"/>
            <a:ext cx="474807" cy="1201613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15" name="Straight Connector 414">
            <a:extLst>
              <a:ext uri="{FF2B5EF4-FFF2-40B4-BE49-F238E27FC236}">
                <a16:creationId xmlns:a16="http://schemas.microsoft.com/office/drawing/2014/main" id="{36F0B8DE-5A2C-5440-EC26-01E2426E89F6}"/>
              </a:ext>
            </a:extLst>
          </p:cNvPr>
          <p:cNvCxnSpPr>
            <a:cxnSpLocks/>
          </p:cNvCxnSpPr>
          <p:nvPr/>
        </p:nvCxnSpPr>
        <p:spPr>
          <a:xfrm flipH="1">
            <a:off x="2262954" y="3989970"/>
            <a:ext cx="951604" cy="2118797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16" name="TextBox 415">
            <a:extLst>
              <a:ext uri="{FF2B5EF4-FFF2-40B4-BE49-F238E27FC236}">
                <a16:creationId xmlns:a16="http://schemas.microsoft.com/office/drawing/2014/main" id="{A9D7A05A-D55B-FB6E-589E-48FE8DE50C90}"/>
              </a:ext>
            </a:extLst>
          </p:cNvPr>
          <p:cNvSpPr txBox="1"/>
          <p:nvPr/>
        </p:nvSpPr>
        <p:spPr>
          <a:xfrm>
            <a:off x="904970" y="4035902"/>
            <a:ext cx="914866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dirty="0"/>
              <a:t>Pre-problem</a:t>
            </a:r>
          </a:p>
        </p:txBody>
      </p:sp>
      <p:sp>
        <p:nvSpPr>
          <p:cNvPr id="417" name="Oval 416">
            <a:extLst>
              <a:ext uri="{FF2B5EF4-FFF2-40B4-BE49-F238E27FC236}">
                <a16:creationId xmlns:a16="http://schemas.microsoft.com/office/drawing/2014/main" id="{CD0F33A4-83B4-F351-E7B4-0BB849DABC48}"/>
              </a:ext>
            </a:extLst>
          </p:cNvPr>
          <p:cNvSpPr/>
          <p:nvPr/>
        </p:nvSpPr>
        <p:spPr>
          <a:xfrm>
            <a:off x="5196104" y="4424458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8" name="Oval 417">
            <a:extLst>
              <a:ext uri="{FF2B5EF4-FFF2-40B4-BE49-F238E27FC236}">
                <a16:creationId xmlns:a16="http://schemas.microsoft.com/office/drawing/2014/main" id="{6E0AA07E-E12C-5D16-F014-689A867023E1}"/>
              </a:ext>
            </a:extLst>
          </p:cNvPr>
          <p:cNvSpPr/>
          <p:nvPr/>
        </p:nvSpPr>
        <p:spPr>
          <a:xfrm>
            <a:off x="4313338" y="4433138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9" name="Oval 418">
            <a:extLst>
              <a:ext uri="{FF2B5EF4-FFF2-40B4-BE49-F238E27FC236}">
                <a16:creationId xmlns:a16="http://schemas.microsoft.com/office/drawing/2014/main" id="{633DD645-F9B4-3466-F1E4-58FED19E0486}"/>
              </a:ext>
            </a:extLst>
          </p:cNvPr>
          <p:cNvSpPr/>
          <p:nvPr/>
        </p:nvSpPr>
        <p:spPr>
          <a:xfrm>
            <a:off x="4507600" y="5663207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0" name="Straight Connector 419">
            <a:extLst>
              <a:ext uri="{FF2B5EF4-FFF2-40B4-BE49-F238E27FC236}">
                <a16:creationId xmlns:a16="http://schemas.microsoft.com/office/drawing/2014/main" id="{C0D78DB8-E863-3727-D29F-91DB9FB0E017}"/>
              </a:ext>
            </a:extLst>
          </p:cNvPr>
          <p:cNvCxnSpPr>
            <a:cxnSpLocks/>
            <a:stCxn id="418" idx="3"/>
            <a:endCxn id="419" idx="2"/>
          </p:cNvCxnSpPr>
          <p:nvPr/>
        </p:nvCxnSpPr>
        <p:spPr>
          <a:xfrm>
            <a:off x="4320034" y="4472162"/>
            <a:ext cx="187566" cy="12139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1" name="Oval 420">
            <a:extLst>
              <a:ext uri="{FF2B5EF4-FFF2-40B4-BE49-F238E27FC236}">
                <a16:creationId xmlns:a16="http://schemas.microsoft.com/office/drawing/2014/main" id="{0154957B-29FA-A965-64D6-EBE1C7A96D16}"/>
              </a:ext>
            </a:extLst>
          </p:cNvPr>
          <p:cNvSpPr/>
          <p:nvPr/>
        </p:nvSpPr>
        <p:spPr>
          <a:xfrm>
            <a:off x="2977430" y="5666886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2" name="TextBox 421">
                <a:extLst>
                  <a:ext uri="{FF2B5EF4-FFF2-40B4-BE49-F238E27FC236}">
                    <a16:creationId xmlns:a16="http://schemas.microsoft.com/office/drawing/2014/main" id="{46E9E26E-92C4-B7DC-2CBA-A83C047CC763}"/>
                  </a:ext>
                </a:extLst>
              </p:cNvPr>
              <p:cNvSpPr txBox="1"/>
              <p:nvPr/>
            </p:nvSpPr>
            <p:spPr>
              <a:xfrm>
                <a:off x="1376234" y="5726421"/>
                <a:ext cx="4189417" cy="2356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      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        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𝑠𝑡𝑎𝑟𝑡</m:t>
                              </m:r>
                            </m:sub>
                          </m:sSub>
                        </m:sub>
                      </m:sSub>
                      <m:r>
                        <a:rPr lang="en-US" sz="14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     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𝑙𝑎𝑠𝑡</m:t>
                              </m:r>
                            </m:sub>
                          </m:sSub>
                          <m:r>
                            <a:rPr lang="en-US" sz="14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          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𝑙𝑎𝑠𝑡</m:t>
                              </m:r>
                            </m:sub>
                          </m:sSub>
                        </m:sub>
                      </m:sSub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𝑙𝑎𝑠𝑡</m:t>
                              </m:r>
                            </m:sub>
                          </m:sSub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22" name="TextBox 421">
                <a:extLst>
                  <a:ext uri="{FF2B5EF4-FFF2-40B4-BE49-F238E27FC236}">
                    <a16:creationId xmlns:a16="http://schemas.microsoft.com/office/drawing/2014/main" id="{46E9E26E-92C4-B7DC-2CBA-A83C047CC7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6234" y="5726421"/>
                <a:ext cx="4189417" cy="235642"/>
              </a:xfrm>
              <a:prstGeom prst="rect">
                <a:avLst/>
              </a:prstGeom>
              <a:blipFill>
                <a:blip r:embed="rId9"/>
                <a:stretch>
                  <a:fillRect l="-604" t="-5000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3" name="TextBox 422">
                <a:extLst>
                  <a:ext uri="{FF2B5EF4-FFF2-40B4-BE49-F238E27FC236}">
                    <a16:creationId xmlns:a16="http://schemas.microsoft.com/office/drawing/2014/main" id="{1CB922C3-7BA0-C550-8657-50DF18C7150B}"/>
                  </a:ext>
                </a:extLst>
              </p:cNvPr>
              <p:cNvSpPr txBox="1"/>
              <p:nvPr/>
            </p:nvSpPr>
            <p:spPr>
              <a:xfrm>
                <a:off x="1674675" y="6081214"/>
                <a:ext cx="3060581" cy="3228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𝑐𝑜𝑠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𝑐𝑜𝑠𝑡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𝑙𝑎𝑠𝑡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3" name="TextBox 422">
                <a:extLst>
                  <a:ext uri="{FF2B5EF4-FFF2-40B4-BE49-F238E27FC236}">
                    <a16:creationId xmlns:a16="http://schemas.microsoft.com/office/drawing/2014/main" id="{1CB922C3-7BA0-C550-8657-50DF18C715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4675" y="6081214"/>
                <a:ext cx="3060581" cy="322845"/>
              </a:xfrm>
              <a:prstGeom prst="rect">
                <a:avLst/>
              </a:prstGeom>
              <a:blipFill>
                <a:blip r:embed="rId10"/>
                <a:stretch>
                  <a:fillRect b="-2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4" name="Straight Connector 423">
            <a:extLst>
              <a:ext uri="{FF2B5EF4-FFF2-40B4-BE49-F238E27FC236}">
                <a16:creationId xmlns:a16="http://schemas.microsoft.com/office/drawing/2014/main" id="{1995E971-14C9-4098-B8F4-4EA93050C0DF}"/>
              </a:ext>
            </a:extLst>
          </p:cNvPr>
          <p:cNvCxnSpPr>
            <a:cxnSpLocks/>
          </p:cNvCxnSpPr>
          <p:nvPr/>
        </p:nvCxnSpPr>
        <p:spPr>
          <a:xfrm flipV="1">
            <a:off x="6720034" y="4571221"/>
            <a:ext cx="4702117" cy="144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5" name="Straight Connector 424">
            <a:extLst>
              <a:ext uri="{FF2B5EF4-FFF2-40B4-BE49-F238E27FC236}">
                <a16:creationId xmlns:a16="http://schemas.microsoft.com/office/drawing/2014/main" id="{968D07C3-32B2-BBD3-11C9-5560BD390411}"/>
              </a:ext>
            </a:extLst>
          </p:cNvPr>
          <p:cNvCxnSpPr>
            <a:cxnSpLocks/>
          </p:cNvCxnSpPr>
          <p:nvPr/>
        </p:nvCxnSpPr>
        <p:spPr>
          <a:xfrm flipV="1">
            <a:off x="6721379" y="5839344"/>
            <a:ext cx="4715601" cy="75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6" name="Oval 425">
            <a:extLst>
              <a:ext uri="{FF2B5EF4-FFF2-40B4-BE49-F238E27FC236}">
                <a16:creationId xmlns:a16="http://schemas.microsoft.com/office/drawing/2014/main" id="{9E4B22DB-E1F7-14B4-14AA-82A5D65536BE}"/>
              </a:ext>
            </a:extLst>
          </p:cNvPr>
          <p:cNvSpPr/>
          <p:nvPr/>
        </p:nvSpPr>
        <p:spPr>
          <a:xfrm>
            <a:off x="7293250" y="4571703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7" name="Oval 426">
            <a:extLst>
              <a:ext uri="{FF2B5EF4-FFF2-40B4-BE49-F238E27FC236}">
                <a16:creationId xmlns:a16="http://schemas.microsoft.com/office/drawing/2014/main" id="{6F6DE17B-63C0-E7F8-A229-BF2FA9E3818C}"/>
              </a:ext>
            </a:extLst>
          </p:cNvPr>
          <p:cNvSpPr/>
          <p:nvPr/>
        </p:nvSpPr>
        <p:spPr>
          <a:xfrm>
            <a:off x="9455120" y="4562799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8" name="Oval 427">
            <a:extLst>
              <a:ext uri="{FF2B5EF4-FFF2-40B4-BE49-F238E27FC236}">
                <a16:creationId xmlns:a16="http://schemas.microsoft.com/office/drawing/2014/main" id="{DB36FD48-1C58-E66F-A80E-233B131A77A4}"/>
              </a:ext>
            </a:extLst>
          </p:cNvPr>
          <p:cNvSpPr/>
          <p:nvPr/>
        </p:nvSpPr>
        <p:spPr>
          <a:xfrm>
            <a:off x="8575030" y="4593456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9" name="Oval 428">
            <a:extLst>
              <a:ext uri="{FF2B5EF4-FFF2-40B4-BE49-F238E27FC236}">
                <a16:creationId xmlns:a16="http://schemas.microsoft.com/office/drawing/2014/main" id="{E2A2B54A-61C0-5892-17A1-2CF41D54F0D5}"/>
              </a:ext>
            </a:extLst>
          </p:cNvPr>
          <p:cNvSpPr/>
          <p:nvPr/>
        </p:nvSpPr>
        <p:spPr>
          <a:xfrm>
            <a:off x="7474023" y="5796691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0" name="Oval 429">
            <a:extLst>
              <a:ext uri="{FF2B5EF4-FFF2-40B4-BE49-F238E27FC236}">
                <a16:creationId xmlns:a16="http://schemas.microsoft.com/office/drawing/2014/main" id="{2C45F682-BE23-868C-DD74-10AE4783F1CD}"/>
              </a:ext>
            </a:extLst>
          </p:cNvPr>
          <p:cNvSpPr/>
          <p:nvPr/>
        </p:nvSpPr>
        <p:spPr>
          <a:xfrm>
            <a:off x="8036532" y="5811557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1" name="TextBox 430">
                <a:extLst>
                  <a:ext uri="{FF2B5EF4-FFF2-40B4-BE49-F238E27FC236}">
                    <a16:creationId xmlns:a16="http://schemas.microsoft.com/office/drawing/2014/main" id="{12BE8B28-C1EC-1BEA-73E7-816F6C4313DB}"/>
                  </a:ext>
                </a:extLst>
              </p:cNvPr>
              <p:cNvSpPr txBox="1"/>
              <p:nvPr/>
            </p:nvSpPr>
            <p:spPr>
              <a:xfrm>
                <a:off x="7130483" y="4309831"/>
                <a:ext cx="4146474" cy="23500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          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             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sSup>
                          <m:sSup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              </m:t>
                    </m:r>
                    <m:sSub>
                      <m:sSubPr>
                        <m:ctrlPr>
                          <a:rPr lang="en-US" sz="1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𝑠𝑡𝑎𝑟𝑡</m:t>
                            </m:r>
                          </m:sub>
                        </m:sSub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            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 </m:t>
                    </m:r>
                    <m:sSub>
                      <m:sSubPr>
                        <m:ctrlP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400" dirty="0">
                    <a:solidFill>
                      <a:schemeClr val="tx1"/>
                    </a:solidFill>
                  </a:rPr>
                  <a:t>  </a:t>
                </a:r>
                <a:endParaRPr lang="en-US" sz="1400" dirty="0"/>
              </a:p>
            </p:txBody>
          </p:sp>
        </mc:Choice>
        <mc:Fallback xmlns="">
          <p:sp>
            <p:nvSpPr>
              <p:cNvPr id="431" name="TextBox 430">
                <a:extLst>
                  <a:ext uri="{FF2B5EF4-FFF2-40B4-BE49-F238E27FC236}">
                    <a16:creationId xmlns:a16="http://schemas.microsoft.com/office/drawing/2014/main" id="{12BE8B28-C1EC-1BEA-73E7-816F6C4313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0483" y="4309831"/>
                <a:ext cx="4146474" cy="235001"/>
              </a:xfrm>
              <a:prstGeom prst="rect">
                <a:avLst/>
              </a:prstGeom>
              <a:blipFill>
                <a:blip r:embed="rId11"/>
                <a:stretch>
                  <a:fillRect l="-1220" t="-10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2" name="Oval 431">
            <a:extLst>
              <a:ext uri="{FF2B5EF4-FFF2-40B4-BE49-F238E27FC236}">
                <a16:creationId xmlns:a16="http://schemas.microsoft.com/office/drawing/2014/main" id="{18F52FC8-1043-C968-65FA-29206B514CDD}"/>
              </a:ext>
            </a:extLst>
          </p:cNvPr>
          <p:cNvSpPr/>
          <p:nvPr/>
        </p:nvSpPr>
        <p:spPr>
          <a:xfrm>
            <a:off x="7870374" y="4560785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3" name="Straight Connector 432">
            <a:extLst>
              <a:ext uri="{FF2B5EF4-FFF2-40B4-BE49-F238E27FC236}">
                <a16:creationId xmlns:a16="http://schemas.microsoft.com/office/drawing/2014/main" id="{24C8CF95-B118-6183-BAAB-395EA07E3F5C}"/>
              </a:ext>
            </a:extLst>
          </p:cNvPr>
          <p:cNvCxnSpPr>
            <a:cxnSpLocks/>
            <a:stCxn id="426" idx="4"/>
          </p:cNvCxnSpPr>
          <p:nvPr/>
        </p:nvCxnSpPr>
        <p:spPr>
          <a:xfrm>
            <a:off x="7316110" y="4617422"/>
            <a:ext cx="184129" cy="11961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4" name="Straight Connector 433">
            <a:extLst>
              <a:ext uri="{FF2B5EF4-FFF2-40B4-BE49-F238E27FC236}">
                <a16:creationId xmlns:a16="http://schemas.microsoft.com/office/drawing/2014/main" id="{85F9C9DB-2B0B-8A56-8232-E15FCF5D5E57}"/>
              </a:ext>
            </a:extLst>
          </p:cNvPr>
          <p:cNvCxnSpPr>
            <a:cxnSpLocks/>
            <a:stCxn id="432" idx="4"/>
          </p:cNvCxnSpPr>
          <p:nvPr/>
        </p:nvCxnSpPr>
        <p:spPr>
          <a:xfrm>
            <a:off x="7893234" y="4606504"/>
            <a:ext cx="177727" cy="12627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5" name="Straight Connector 434">
            <a:extLst>
              <a:ext uri="{FF2B5EF4-FFF2-40B4-BE49-F238E27FC236}">
                <a16:creationId xmlns:a16="http://schemas.microsoft.com/office/drawing/2014/main" id="{5162D549-A858-AB04-F603-90A4C226C31A}"/>
              </a:ext>
            </a:extLst>
          </p:cNvPr>
          <p:cNvCxnSpPr>
            <a:cxnSpLocks/>
          </p:cNvCxnSpPr>
          <p:nvPr/>
        </p:nvCxnSpPr>
        <p:spPr>
          <a:xfrm>
            <a:off x="9477980" y="4591967"/>
            <a:ext cx="60960" cy="12247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6" name="Oval 435">
            <a:extLst>
              <a:ext uri="{FF2B5EF4-FFF2-40B4-BE49-F238E27FC236}">
                <a16:creationId xmlns:a16="http://schemas.microsoft.com/office/drawing/2014/main" id="{592CDBEE-AAF5-B32A-D414-94EA4D2E1666}"/>
              </a:ext>
            </a:extLst>
          </p:cNvPr>
          <p:cNvSpPr/>
          <p:nvPr/>
        </p:nvSpPr>
        <p:spPr>
          <a:xfrm>
            <a:off x="10711408" y="4567113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7" name="Oval 436">
            <a:extLst>
              <a:ext uri="{FF2B5EF4-FFF2-40B4-BE49-F238E27FC236}">
                <a16:creationId xmlns:a16="http://schemas.microsoft.com/office/drawing/2014/main" id="{E67A9AB8-3102-CA2C-1EA2-43BE4F409C16}"/>
              </a:ext>
            </a:extLst>
          </p:cNvPr>
          <p:cNvSpPr/>
          <p:nvPr/>
        </p:nvSpPr>
        <p:spPr>
          <a:xfrm>
            <a:off x="9519428" y="5800114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8" name="Oval 437">
            <a:extLst>
              <a:ext uri="{FF2B5EF4-FFF2-40B4-BE49-F238E27FC236}">
                <a16:creationId xmlns:a16="http://schemas.microsoft.com/office/drawing/2014/main" id="{C3BE7728-F85C-32AF-9A9A-4D8748776E60}"/>
              </a:ext>
            </a:extLst>
          </p:cNvPr>
          <p:cNvSpPr/>
          <p:nvPr/>
        </p:nvSpPr>
        <p:spPr>
          <a:xfrm>
            <a:off x="11202379" y="5807750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9" name="Straight Connector 438">
            <a:extLst>
              <a:ext uri="{FF2B5EF4-FFF2-40B4-BE49-F238E27FC236}">
                <a16:creationId xmlns:a16="http://schemas.microsoft.com/office/drawing/2014/main" id="{1D29F76C-28DB-6B58-F6FE-2A2C699BE15F}"/>
              </a:ext>
            </a:extLst>
          </p:cNvPr>
          <p:cNvCxnSpPr>
            <a:cxnSpLocks/>
          </p:cNvCxnSpPr>
          <p:nvPr/>
        </p:nvCxnSpPr>
        <p:spPr>
          <a:xfrm flipH="1">
            <a:off x="8264348" y="4130327"/>
            <a:ext cx="951604" cy="2118797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40" name="TextBox 439">
            <a:extLst>
              <a:ext uri="{FF2B5EF4-FFF2-40B4-BE49-F238E27FC236}">
                <a16:creationId xmlns:a16="http://schemas.microsoft.com/office/drawing/2014/main" id="{D2A5806C-73AE-A6F6-8B55-B89901F63B7D}"/>
              </a:ext>
            </a:extLst>
          </p:cNvPr>
          <p:cNvSpPr txBox="1"/>
          <p:nvPr/>
        </p:nvSpPr>
        <p:spPr>
          <a:xfrm>
            <a:off x="7016590" y="3883805"/>
            <a:ext cx="914866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dirty="0"/>
              <a:t>Pre-problem</a:t>
            </a:r>
          </a:p>
        </p:txBody>
      </p:sp>
      <p:sp>
        <p:nvSpPr>
          <p:cNvPr id="441" name="Oval 440">
            <a:extLst>
              <a:ext uri="{FF2B5EF4-FFF2-40B4-BE49-F238E27FC236}">
                <a16:creationId xmlns:a16="http://schemas.microsoft.com/office/drawing/2014/main" id="{1213F896-1294-1047-1984-DDB76C37E089}"/>
              </a:ext>
            </a:extLst>
          </p:cNvPr>
          <p:cNvSpPr/>
          <p:nvPr/>
        </p:nvSpPr>
        <p:spPr>
          <a:xfrm>
            <a:off x="11197498" y="4564815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2" name="Oval 441">
            <a:extLst>
              <a:ext uri="{FF2B5EF4-FFF2-40B4-BE49-F238E27FC236}">
                <a16:creationId xmlns:a16="http://schemas.microsoft.com/office/drawing/2014/main" id="{98FAEA99-FFA9-9C32-124E-BE8986F27E10}"/>
              </a:ext>
            </a:extLst>
          </p:cNvPr>
          <p:cNvSpPr/>
          <p:nvPr/>
        </p:nvSpPr>
        <p:spPr>
          <a:xfrm>
            <a:off x="10314732" y="4573495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3" name="Oval 442">
            <a:extLst>
              <a:ext uri="{FF2B5EF4-FFF2-40B4-BE49-F238E27FC236}">
                <a16:creationId xmlns:a16="http://schemas.microsoft.com/office/drawing/2014/main" id="{2B730CF3-3876-BA13-6068-EB2830540C18}"/>
              </a:ext>
            </a:extLst>
          </p:cNvPr>
          <p:cNvSpPr/>
          <p:nvPr/>
        </p:nvSpPr>
        <p:spPr>
          <a:xfrm>
            <a:off x="10508994" y="5803564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4" name="Straight Connector 443">
            <a:extLst>
              <a:ext uri="{FF2B5EF4-FFF2-40B4-BE49-F238E27FC236}">
                <a16:creationId xmlns:a16="http://schemas.microsoft.com/office/drawing/2014/main" id="{959E663D-9342-FC4E-E6CB-D1271AFCFC2E}"/>
              </a:ext>
            </a:extLst>
          </p:cNvPr>
          <p:cNvCxnSpPr>
            <a:cxnSpLocks/>
            <a:stCxn id="436" idx="3"/>
            <a:endCxn id="443" idx="2"/>
          </p:cNvCxnSpPr>
          <p:nvPr/>
        </p:nvCxnSpPr>
        <p:spPr>
          <a:xfrm flipH="1">
            <a:off x="10508994" y="4606137"/>
            <a:ext cx="209110" cy="1220287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45" name="Oval 444">
            <a:extLst>
              <a:ext uri="{FF2B5EF4-FFF2-40B4-BE49-F238E27FC236}">
                <a16:creationId xmlns:a16="http://schemas.microsoft.com/office/drawing/2014/main" id="{718B6765-A7DE-69E6-F842-DA7FB4E566B5}"/>
              </a:ext>
            </a:extLst>
          </p:cNvPr>
          <p:cNvSpPr/>
          <p:nvPr/>
        </p:nvSpPr>
        <p:spPr>
          <a:xfrm>
            <a:off x="8978824" y="5807243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6" name="TextBox 445">
                <a:extLst>
                  <a:ext uri="{FF2B5EF4-FFF2-40B4-BE49-F238E27FC236}">
                    <a16:creationId xmlns:a16="http://schemas.microsoft.com/office/drawing/2014/main" id="{85EDB7E8-D09F-6177-BD02-BF22FF1294EA}"/>
                  </a:ext>
                </a:extLst>
              </p:cNvPr>
              <p:cNvSpPr txBox="1"/>
              <p:nvPr/>
            </p:nvSpPr>
            <p:spPr>
              <a:xfrm>
                <a:off x="7356599" y="5847196"/>
                <a:ext cx="4309641" cy="2356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    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    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𝑠𝑡𝑎𝑟𝑡</m:t>
                              </m:r>
                            </m:sub>
                          </m:sSub>
                        </m:sub>
                      </m:sSub>
                      <m:r>
                        <a:rPr lang="en-US" sz="1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       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𝑙𝑎𝑠𝑡</m:t>
                              </m:r>
                            </m:sub>
                          </m:sSub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            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𝑙𝑎𝑠𝑡</m:t>
                              </m:r>
                            </m:sub>
                          </m:sSub>
                        </m:sub>
                      </m:sSub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    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𝑙𝑎𝑠𝑡</m:t>
                              </m:r>
                            </m:sub>
                          </m:sSub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46" name="TextBox 445">
                <a:extLst>
                  <a:ext uri="{FF2B5EF4-FFF2-40B4-BE49-F238E27FC236}">
                    <a16:creationId xmlns:a16="http://schemas.microsoft.com/office/drawing/2014/main" id="{85EDB7E8-D09F-6177-BD02-BF22FF1294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6599" y="5847196"/>
                <a:ext cx="4309641" cy="235642"/>
              </a:xfrm>
              <a:prstGeom prst="rect">
                <a:avLst/>
              </a:prstGeom>
              <a:blipFill>
                <a:blip r:embed="rId12"/>
                <a:stretch>
                  <a:fillRect l="-882" t="-10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7" name="TextBox 446">
                <a:extLst>
                  <a:ext uri="{FF2B5EF4-FFF2-40B4-BE49-F238E27FC236}">
                    <a16:creationId xmlns:a16="http://schemas.microsoft.com/office/drawing/2014/main" id="{86A021FA-9834-973E-6620-AEE3309AD313}"/>
                  </a:ext>
                </a:extLst>
              </p:cNvPr>
              <p:cNvSpPr txBox="1"/>
              <p:nvPr/>
            </p:nvSpPr>
            <p:spPr>
              <a:xfrm>
                <a:off x="7406944" y="6402463"/>
                <a:ext cx="3450432" cy="2510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𝑐𝑜𝑠𝑡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3=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𝐿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1:</m:t>
                              </m:r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𝑐𝑜𝑠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𝑠𝑢𝑏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𝑙𝑎𝑠𝑡</m:t>
                                  </m:r>
                                </m:sub>
                              </m:sSub>
                            </m:sub>
                          </m:sSub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47" name="TextBox 446">
                <a:extLst>
                  <a:ext uri="{FF2B5EF4-FFF2-40B4-BE49-F238E27FC236}">
                    <a16:creationId xmlns:a16="http://schemas.microsoft.com/office/drawing/2014/main" id="{86A021FA-9834-973E-6620-AEE3309AD3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6944" y="6402463"/>
                <a:ext cx="3450432" cy="251031"/>
              </a:xfrm>
              <a:prstGeom prst="rect">
                <a:avLst/>
              </a:prstGeom>
              <a:blipFill>
                <a:blip r:embed="rId13"/>
                <a:stretch>
                  <a:fillRect l="-735" b="-3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8" name="Straight Arrow Connector 247">
            <a:extLst>
              <a:ext uri="{FF2B5EF4-FFF2-40B4-BE49-F238E27FC236}">
                <a16:creationId xmlns:a16="http://schemas.microsoft.com/office/drawing/2014/main" id="{DD708475-F007-8D71-1DB6-48272533A326}"/>
              </a:ext>
            </a:extLst>
          </p:cNvPr>
          <p:cNvCxnSpPr>
            <a:cxnSpLocks/>
          </p:cNvCxnSpPr>
          <p:nvPr/>
        </p:nvCxnSpPr>
        <p:spPr>
          <a:xfrm>
            <a:off x="9116965" y="6236176"/>
            <a:ext cx="62219" cy="2918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3" name="Freeform 272">
            <a:extLst>
              <a:ext uri="{FF2B5EF4-FFF2-40B4-BE49-F238E27FC236}">
                <a16:creationId xmlns:a16="http://schemas.microsoft.com/office/drawing/2014/main" id="{E32AFBB0-806C-330C-7169-1AA9235EDEC3}"/>
              </a:ext>
            </a:extLst>
          </p:cNvPr>
          <p:cNvSpPr/>
          <p:nvPr/>
        </p:nvSpPr>
        <p:spPr>
          <a:xfrm>
            <a:off x="7010367" y="4159583"/>
            <a:ext cx="1768007" cy="2090042"/>
          </a:xfrm>
          <a:custGeom>
            <a:avLst/>
            <a:gdLst>
              <a:gd name="connsiteX0" fmla="*/ 583712 w 1768007"/>
              <a:gd name="connsiteY0" fmla="*/ 81898 h 2090042"/>
              <a:gd name="connsiteX1" fmla="*/ 1745762 w 1768007"/>
              <a:gd name="connsiteY1" fmla="*/ 189848 h 2090042"/>
              <a:gd name="connsiteX2" fmla="*/ 1275862 w 1768007"/>
              <a:gd name="connsiteY2" fmla="*/ 1745598 h 2090042"/>
              <a:gd name="connsiteX3" fmla="*/ 393212 w 1768007"/>
              <a:gd name="connsiteY3" fmla="*/ 2012298 h 2090042"/>
              <a:gd name="connsiteX4" fmla="*/ 101112 w 1768007"/>
              <a:gd name="connsiteY4" fmla="*/ 685148 h 2090042"/>
              <a:gd name="connsiteX5" fmla="*/ 43962 w 1768007"/>
              <a:gd name="connsiteY5" fmla="*/ 177148 h 2090042"/>
              <a:gd name="connsiteX6" fmla="*/ 717062 w 1768007"/>
              <a:gd name="connsiteY6" fmla="*/ 69198 h 20900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68007" h="2090042">
                <a:moveTo>
                  <a:pt x="583712" y="81898"/>
                </a:moveTo>
                <a:cubicBezTo>
                  <a:pt x="1107058" y="-2769"/>
                  <a:pt x="1630404" y="-87435"/>
                  <a:pt x="1745762" y="189848"/>
                </a:cubicBezTo>
                <a:cubicBezTo>
                  <a:pt x="1861120" y="467131"/>
                  <a:pt x="1501287" y="1441856"/>
                  <a:pt x="1275862" y="1745598"/>
                </a:cubicBezTo>
                <a:cubicBezTo>
                  <a:pt x="1050437" y="2049340"/>
                  <a:pt x="589004" y="2189040"/>
                  <a:pt x="393212" y="2012298"/>
                </a:cubicBezTo>
                <a:cubicBezTo>
                  <a:pt x="197420" y="1835556"/>
                  <a:pt x="159320" y="991006"/>
                  <a:pt x="101112" y="685148"/>
                </a:cubicBezTo>
                <a:cubicBezTo>
                  <a:pt x="42904" y="379290"/>
                  <a:pt x="-58696" y="279806"/>
                  <a:pt x="43962" y="177148"/>
                </a:cubicBezTo>
                <a:cubicBezTo>
                  <a:pt x="146620" y="74490"/>
                  <a:pt x="701187" y="43798"/>
                  <a:pt x="717062" y="69198"/>
                </a:cubicBezTo>
              </a:path>
            </a:pathLst>
          </a:cu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82" name="Straight Arrow Connector 281">
            <a:extLst>
              <a:ext uri="{FF2B5EF4-FFF2-40B4-BE49-F238E27FC236}">
                <a16:creationId xmlns:a16="http://schemas.microsoft.com/office/drawing/2014/main" id="{6A3A943F-4558-738C-781F-5CCD269AD0BD}"/>
              </a:ext>
            </a:extLst>
          </p:cNvPr>
          <p:cNvCxnSpPr/>
          <p:nvPr/>
        </p:nvCxnSpPr>
        <p:spPr>
          <a:xfrm>
            <a:off x="8115991" y="6081214"/>
            <a:ext cx="227816" cy="4467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72B6CDF-0143-D2FF-A649-1F55B226F3DB}"/>
              </a:ext>
            </a:extLst>
          </p:cNvPr>
          <p:cNvCxnSpPr>
            <a:cxnSpLocks/>
          </p:cNvCxnSpPr>
          <p:nvPr/>
        </p:nvCxnSpPr>
        <p:spPr>
          <a:xfrm>
            <a:off x="9500840" y="4159583"/>
            <a:ext cx="93907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939852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39F492-1C75-4FFF-9142-28C21F5CC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890" y="154188"/>
            <a:ext cx="9332060" cy="365125"/>
          </a:xfrm>
        </p:spPr>
        <p:txBody>
          <a:bodyPr>
            <a:normAutofit fontScale="90000"/>
          </a:bodyPr>
          <a:lstStyle/>
          <a:p>
            <a:r>
              <a:rPr lang="en-US" sz="2000" dirty="0"/>
              <a:t>Algorithm: 1D OPT (V2): update previous problem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F754E34-80B2-4D9F-9B30-047FC3BF8F49}"/>
              </a:ext>
            </a:extLst>
          </p:cNvPr>
          <p:cNvSpPr txBox="1"/>
          <p:nvPr/>
        </p:nvSpPr>
        <p:spPr>
          <a:xfrm>
            <a:off x="582326" y="3495914"/>
            <a:ext cx="20421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If Cost 0 is the minimum: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7A819A-B1D8-4C4C-8FF2-8787472CC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8A9C9-8565-4928-9E41-6D5E5DE9E046}" type="slidenum">
              <a:rPr lang="en-US" smtClean="0"/>
              <a:t>46</a:t>
            </a:fld>
            <a:endParaRPr lang="en-US"/>
          </a:p>
        </p:txBody>
      </p: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CEDB08B5-9F89-862C-D771-781CADFDC896}"/>
              </a:ext>
            </a:extLst>
          </p:cNvPr>
          <p:cNvCxnSpPr>
            <a:cxnSpLocks/>
          </p:cNvCxnSpPr>
          <p:nvPr/>
        </p:nvCxnSpPr>
        <p:spPr>
          <a:xfrm flipV="1">
            <a:off x="265343" y="1408793"/>
            <a:ext cx="4702117" cy="144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B2C61353-1A99-333C-BBAC-9A0B932D2E3B}"/>
              </a:ext>
            </a:extLst>
          </p:cNvPr>
          <p:cNvCxnSpPr>
            <a:cxnSpLocks/>
          </p:cNvCxnSpPr>
          <p:nvPr/>
        </p:nvCxnSpPr>
        <p:spPr>
          <a:xfrm flipV="1">
            <a:off x="266688" y="2676916"/>
            <a:ext cx="4715601" cy="75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Oval 121">
            <a:extLst>
              <a:ext uri="{FF2B5EF4-FFF2-40B4-BE49-F238E27FC236}">
                <a16:creationId xmlns:a16="http://schemas.microsoft.com/office/drawing/2014/main" id="{0976631E-7737-2FE8-0CF0-1E33F7BFE6C8}"/>
              </a:ext>
            </a:extLst>
          </p:cNvPr>
          <p:cNvSpPr/>
          <p:nvPr/>
        </p:nvSpPr>
        <p:spPr>
          <a:xfrm>
            <a:off x="838559" y="1409275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87BCAA7B-B182-5AEB-3906-6DF674215149}"/>
              </a:ext>
            </a:extLst>
          </p:cNvPr>
          <p:cNvSpPr/>
          <p:nvPr/>
        </p:nvSpPr>
        <p:spPr>
          <a:xfrm>
            <a:off x="3000429" y="1400371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E0806D61-29B6-30FE-FA80-73E8D82CD51B}"/>
              </a:ext>
            </a:extLst>
          </p:cNvPr>
          <p:cNvSpPr/>
          <p:nvPr/>
        </p:nvSpPr>
        <p:spPr>
          <a:xfrm>
            <a:off x="2120339" y="1405628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493FDA5C-DF0A-B8E3-16CE-B8845C3CA67E}"/>
              </a:ext>
            </a:extLst>
          </p:cNvPr>
          <p:cNvSpPr/>
          <p:nvPr/>
        </p:nvSpPr>
        <p:spPr>
          <a:xfrm>
            <a:off x="1019332" y="2634263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62FD6951-9768-F0FE-A295-84DC219E5EDC}"/>
              </a:ext>
            </a:extLst>
          </p:cNvPr>
          <p:cNvSpPr/>
          <p:nvPr/>
        </p:nvSpPr>
        <p:spPr>
          <a:xfrm>
            <a:off x="1581841" y="2649129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38B99CBE-2505-0B9C-B460-B89C2B85BF8D}"/>
                  </a:ext>
                </a:extLst>
              </p:cNvPr>
              <p:cNvSpPr txBox="1"/>
              <p:nvPr/>
            </p:nvSpPr>
            <p:spPr>
              <a:xfrm>
                <a:off x="778983" y="1142709"/>
                <a:ext cx="4146474" cy="23500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       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               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sSup>
                          <m:sSup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         </m:t>
                    </m:r>
                    <m:sSub>
                      <m:sSubPr>
                        <m:ctrlPr>
                          <a:rPr lang="en-US" sz="1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𝑠𝑡𝑎𝑟𝑡</m:t>
                            </m:r>
                          </m:sub>
                        </m:sSub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          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    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400" dirty="0"/>
                  <a:t>  </a:t>
                </a:r>
              </a:p>
            </p:txBody>
          </p:sp>
        </mc:Choice>
        <mc:Fallback xmlns=""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38B99CBE-2505-0B9C-B460-B89C2B85BF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983" y="1142709"/>
                <a:ext cx="4146474" cy="235001"/>
              </a:xfrm>
              <a:prstGeom prst="rect">
                <a:avLst/>
              </a:prstGeom>
              <a:blipFill>
                <a:blip r:embed="rId2"/>
                <a:stretch>
                  <a:fillRect l="-1223" t="-20000"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9" name="Oval 128">
            <a:extLst>
              <a:ext uri="{FF2B5EF4-FFF2-40B4-BE49-F238E27FC236}">
                <a16:creationId xmlns:a16="http://schemas.microsoft.com/office/drawing/2014/main" id="{1957E822-32F1-D18D-A30B-587420FE080E}"/>
              </a:ext>
            </a:extLst>
          </p:cNvPr>
          <p:cNvSpPr/>
          <p:nvPr/>
        </p:nvSpPr>
        <p:spPr>
          <a:xfrm>
            <a:off x="1415683" y="1398357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43235655-6F1A-7B1A-CF6C-625E92134BDE}"/>
              </a:ext>
            </a:extLst>
          </p:cNvPr>
          <p:cNvCxnSpPr>
            <a:cxnSpLocks/>
            <a:stCxn id="122" idx="4"/>
          </p:cNvCxnSpPr>
          <p:nvPr/>
        </p:nvCxnSpPr>
        <p:spPr>
          <a:xfrm>
            <a:off x="861419" y="1454994"/>
            <a:ext cx="184129" cy="11961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295941A2-AAE3-3940-FF36-54F161C03EFD}"/>
              </a:ext>
            </a:extLst>
          </p:cNvPr>
          <p:cNvCxnSpPr>
            <a:cxnSpLocks/>
            <a:stCxn id="129" idx="4"/>
          </p:cNvCxnSpPr>
          <p:nvPr/>
        </p:nvCxnSpPr>
        <p:spPr>
          <a:xfrm>
            <a:off x="1438543" y="1444076"/>
            <a:ext cx="177727" cy="12627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B1529726-AF20-4485-E237-C0D0EEFF5707}"/>
              </a:ext>
            </a:extLst>
          </p:cNvPr>
          <p:cNvCxnSpPr>
            <a:cxnSpLocks/>
          </p:cNvCxnSpPr>
          <p:nvPr/>
        </p:nvCxnSpPr>
        <p:spPr>
          <a:xfrm>
            <a:off x="3023289" y="1429539"/>
            <a:ext cx="60960" cy="12247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Oval 132">
            <a:extLst>
              <a:ext uri="{FF2B5EF4-FFF2-40B4-BE49-F238E27FC236}">
                <a16:creationId xmlns:a16="http://schemas.microsoft.com/office/drawing/2014/main" id="{3E6214EC-EB06-2838-18AB-ABE16F00CBD3}"/>
              </a:ext>
            </a:extLst>
          </p:cNvPr>
          <p:cNvSpPr/>
          <p:nvPr/>
        </p:nvSpPr>
        <p:spPr>
          <a:xfrm>
            <a:off x="4256717" y="1404685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C0BFFCC9-2785-F9E4-CD17-5B3ABA6E96D2}"/>
              </a:ext>
            </a:extLst>
          </p:cNvPr>
          <p:cNvSpPr/>
          <p:nvPr/>
        </p:nvSpPr>
        <p:spPr>
          <a:xfrm>
            <a:off x="3064737" y="2637686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853F3019-4C9D-BF80-F63A-61547E4FFEBA}"/>
              </a:ext>
            </a:extLst>
          </p:cNvPr>
          <p:cNvSpPr/>
          <p:nvPr/>
        </p:nvSpPr>
        <p:spPr>
          <a:xfrm>
            <a:off x="4747688" y="2645322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59D1F9B9-73B9-E7B1-B70E-C7A21DB1D5CB}"/>
              </a:ext>
            </a:extLst>
          </p:cNvPr>
          <p:cNvCxnSpPr>
            <a:cxnSpLocks/>
            <a:stCxn id="133" idx="4"/>
            <a:endCxn id="143" idx="4"/>
          </p:cNvCxnSpPr>
          <p:nvPr/>
        </p:nvCxnSpPr>
        <p:spPr>
          <a:xfrm flipH="1">
            <a:off x="4077163" y="1450404"/>
            <a:ext cx="202414" cy="1236451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0" name="TextBox 139">
            <a:extLst>
              <a:ext uri="{FF2B5EF4-FFF2-40B4-BE49-F238E27FC236}">
                <a16:creationId xmlns:a16="http://schemas.microsoft.com/office/drawing/2014/main" id="{F37DBF2D-B18B-BB82-8C9A-7EE8BEEDA74E}"/>
              </a:ext>
            </a:extLst>
          </p:cNvPr>
          <p:cNvSpPr txBox="1"/>
          <p:nvPr/>
        </p:nvSpPr>
        <p:spPr>
          <a:xfrm>
            <a:off x="361983" y="1023558"/>
            <a:ext cx="914866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dirty="0"/>
              <a:t>Pre-problem</a:t>
            </a:r>
          </a:p>
        </p:txBody>
      </p:sp>
      <p:sp>
        <p:nvSpPr>
          <p:cNvPr id="141" name="Oval 140">
            <a:extLst>
              <a:ext uri="{FF2B5EF4-FFF2-40B4-BE49-F238E27FC236}">
                <a16:creationId xmlns:a16="http://schemas.microsoft.com/office/drawing/2014/main" id="{6CFEDF8D-0179-547C-538B-CB8E4AE55D0E}"/>
              </a:ext>
            </a:extLst>
          </p:cNvPr>
          <p:cNvSpPr/>
          <p:nvPr/>
        </p:nvSpPr>
        <p:spPr>
          <a:xfrm>
            <a:off x="4742807" y="1402387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8E9ED8CA-AAFE-7DE5-3C4A-7ECEB4C6433B}"/>
              </a:ext>
            </a:extLst>
          </p:cNvPr>
          <p:cNvSpPr/>
          <p:nvPr/>
        </p:nvSpPr>
        <p:spPr>
          <a:xfrm>
            <a:off x="3860041" y="1411067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Oval 142">
            <a:extLst>
              <a:ext uri="{FF2B5EF4-FFF2-40B4-BE49-F238E27FC236}">
                <a16:creationId xmlns:a16="http://schemas.microsoft.com/office/drawing/2014/main" id="{E588FE2D-00E0-931C-FD33-FE0C7E9869D3}"/>
              </a:ext>
            </a:extLst>
          </p:cNvPr>
          <p:cNvSpPr/>
          <p:nvPr/>
        </p:nvSpPr>
        <p:spPr>
          <a:xfrm>
            <a:off x="4054303" y="2641136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B803C5B4-25B8-3CE7-7F77-D7E96F18B18F}"/>
              </a:ext>
            </a:extLst>
          </p:cNvPr>
          <p:cNvCxnSpPr>
            <a:cxnSpLocks/>
            <a:stCxn id="142" idx="3"/>
            <a:endCxn id="143" idx="2"/>
          </p:cNvCxnSpPr>
          <p:nvPr/>
        </p:nvCxnSpPr>
        <p:spPr>
          <a:xfrm>
            <a:off x="3866737" y="1450091"/>
            <a:ext cx="187566" cy="12139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Oval 144">
            <a:extLst>
              <a:ext uri="{FF2B5EF4-FFF2-40B4-BE49-F238E27FC236}">
                <a16:creationId xmlns:a16="http://schemas.microsoft.com/office/drawing/2014/main" id="{875EF67E-B284-FEFE-0588-9F77AAA653D1}"/>
              </a:ext>
            </a:extLst>
          </p:cNvPr>
          <p:cNvSpPr/>
          <p:nvPr/>
        </p:nvSpPr>
        <p:spPr>
          <a:xfrm>
            <a:off x="2524133" y="2644815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2493EBFC-A0E9-3DB0-7523-BF957AA088C2}"/>
                  </a:ext>
                </a:extLst>
              </p:cNvPr>
              <p:cNvSpPr txBox="1"/>
              <p:nvPr/>
            </p:nvSpPr>
            <p:spPr>
              <a:xfrm>
                <a:off x="901908" y="2684768"/>
                <a:ext cx="4229491" cy="2356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    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          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𝑠𝑡𝑎𝑟𝑡</m:t>
                              </m:r>
                            </m:sub>
                          </m:sSub>
                        </m:sub>
                      </m:sSub>
                      <m:r>
                        <a:rPr lang="en-US" sz="14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       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𝑙𝑎𝑠𝑡</m:t>
                              </m:r>
                            </m:sub>
                          </m:sSub>
                          <m:r>
                            <a:rPr lang="en-US" sz="14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        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𝑙𝑎𝑠𝑡</m:t>
                              </m:r>
                            </m:sub>
                          </m:sSub>
                        </m:sub>
                      </m:sSub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𝑙𝑎𝑠𝑡</m:t>
                              </m:r>
                            </m:sub>
                          </m:sSub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2493EBFC-A0E9-3DB0-7523-BF957AA088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908" y="2684768"/>
                <a:ext cx="4229491" cy="235642"/>
              </a:xfrm>
              <a:prstGeom prst="rect">
                <a:avLst/>
              </a:prstGeom>
              <a:blipFill>
                <a:blip r:embed="rId3"/>
                <a:stretch>
                  <a:fillRect l="-299" t="-10526" b="-2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6C785991-DC16-688F-658C-FDFF7205706B}"/>
              </a:ext>
            </a:extLst>
          </p:cNvPr>
          <p:cNvCxnSpPr>
            <a:cxnSpLocks/>
          </p:cNvCxnSpPr>
          <p:nvPr/>
        </p:nvCxnSpPr>
        <p:spPr>
          <a:xfrm flipV="1">
            <a:off x="250514" y="4265173"/>
            <a:ext cx="4702117" cy="144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0C7B89E1-E017-7F14-1594-32C3F7F75D3D}"/>
              </a:ext>
            </a:extLst>
          </p:cNvPr>
          <p:cNvCxnSpPr>
            <a:cxnSpLocks/>
          </p:cNvCxnSpPr>
          <p:nvPr/>
        </p:nvCxnSpPr>
        <p:spPr>
          <a:xfrm flipV="1">
            <a:off x="251859" y="5533296"/>
            <a:ext cx="4715601" cy="75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Oval 172">
            <a:extLst>
              <a:ext uri="{FF2B5EF4-FFF2-40B4-BE49-F238E27FC236}">
                <a16:creationId xmlns:a16="http://schemas.microsoft.com/office/drawing/2014/main" id="{BBCC251B-FE79-EFC9-96F1-F9D69C58433F}"/>
              </a:ext>
            </a:extLst>
          </p:cNvPr>
          <p:cNvSpPr/>
          <p:nvPr/>
        </p:nvSpPr>
        <p:spPr>
          <a:xfrm>
            <a:off x="823730" y="4265655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Oval 173">
            <a:extLst>
              <a:ext uri="{FF2B5EF4-FFF2-40B4-BE49-F238E27FC236}">
                <a16:creationId xmlns:a16="http://schemas.microsoft.com/office/drawing/2014/main" id="{67FA5216-979B-E559-45FD-4E750B087BC1}"/>
              </a:ext>
            </a:extLst>
          </p:cNvPr>
          <p:cNvSpPr/>
          <p:nvPr/>
        </p:nvSpPr>
        <p:spPr>
          <a:xfrm>
            <a:off x="2985600" y="4256751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6CA96BF3-5770-DA19-DAD1-5BFEB27D06D3}"/>
              </a:ext>
            </a:extLst>
          </p:cNvPr>
          <p:cNvSpPr/>
          <p:nvPr/>
        </p:nvSpPr>
        <p:spPr>
          <a:xfrm>
            <a:off x="2118210" y="4255658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Oval 175">
            <a:extLst>
              <a:ext uri="{FF2B5EF4-FFF2-40B4-BE49-F238E27FC236}">
                <a16:creationId xmlns:a16="http://schemas.microsoft.com/office/drawing/2014/main" id="{30A1640A-786E-FF28-0D5E-1B14482423FE}"/>
              </a:ext>
            </a:extLst>
          </p:cNvPr>
          <p:cNvSpPr/>
          <p:nvPr/>
        </p:nvSpPr>
        <p:spPr>
          <a:xfrm>
            <a:off x="1004503" y="5490643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Oval 176">
            <a:extLst>
              <a:ext uri="{FF2B5EF4-FFF2-40B4-BE49-F238E27FC236}">
                <a16:creationId xmlns:a16="http://schemas.microsoft.com/office/drawing/2014/main" id="{4C17B5AD-86C9-7FDF-1E49-EBA3AAF5DFF0}"/>
              </a:ext>
            </a:extLst>
          </p:cNvPr>
          <p:cNvSpPr/>
          <p:nvPr/>
        </p:nvSpPr>
        <p:spPr>
          <a:xfrm>
            <a:off x="1567012" y="5505509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8" name="TextBox 177">
                <a:extLst>
                  <a:ext uri="{FF2B5EF4-FFF2-40B4-BE49-F238E27FC236}">
                    <a16:creationId xmlns:a16="http://schemas.microsoft.com/office/drawing/2014/main" id="{2FBA25B5-15BA-1C1E-A764-F07BDD8958C6}"/>
                  </a:ext>
                </a:extLst>
              </p:cNvPr>
              <p:cNvSpPr txBox="1"/>
              <p:nvPr/>
            </p:nvSpPr>
            <p:spPr>
              <a:xfrm>
                <a:off x="764154" y="3999089"/>
                <a:ext cx="4146474" cy="23500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       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               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               </m:t>
                    </m:r>
                    <m:sSub>
                      <m:sSubPr>
                        <m:ctrlP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        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     </m:t>
                    </m:r>
                    <m:sSub>
                      <m:sSubPr>
                        <m:ctrlPr>
                          <a:rPr lang="en-US" sz="1400" b="0" i="1" strike="sngStrike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trike="sngStrike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400" b="0" i="1" strike="sngStrike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1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     </m:t>
                    </m:r>
                    <m:sSub>
                      <m:sSubPr>
                        <m:ctrlPr>
                          <a:rPr lang="en-US" sz="1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𝑠𝑡𝑎𝑟𝑡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sz="1400" dirty="0"/>
                  <a:t>  </a:t>
                </a:r>
              </a:p>
            </p:txBody>
          </p:sp>
        </mc:Choice>
        <mc:Fallback xmlns="">
          <p:sp>
            <p:nvSpPr>
              <p:cNvPr id="178" name="TextBox 177">
                <a:extLst>
                  <a:ext uri="{FF2B5EF4-FFF2-40B4-BE49-F238E27FC236}">
                    <a16:creationId xmlns:a16="http://schemas.microsoft.com/office/drawing/2014/main" id="{2FBA25B5-15BA-1C1E-A764-F07BDD8958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154" y="3999089"/>
                <a:ext cx="4146474" cy="235001"/>
              </a:xfrm>
              <a:prstGeom prst="rect">
                <a:avLst/>
              </a:prstGeom>
              <a:blipFill>
                <a:blip r:embed="rId4"/>
                <a:stretch>
                  <a:fillRect l="-1223" t="-5000" r="-2141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9" name="Oval 178">
            <a:extLst>
              <a:ext uri="{FF2B5EF4-FFF2-40B4-BE49-F238E27FC236}">
                <a16:creationId xmlns:a16="http://schemas.microsoft.com/office/drawing/2014/main" id="{D4BA4933-7100-7BEE-F5FE-E33D43CCDBAD}"/>
              </a:ext>
            </a:extLst>
          </p:cNvPr>
          <p:cNvSpPr/>
          <p:nvPr/>
        </p:nvSpPr>
        <p:spPr>
          <a:xfrm>
            <a:off x="1400854" y="4254737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0" name="Straight Connector 179">
            <a:extLst>
              <a:ext uri="{FF2B5EF4-FFF2-40B4-BE49-F238E27FC236}">
                <a16:creationId xmlns:a16="http://schemas.microsoft.com/office/drawing/2014/main" id="{128D576A-BB1C-64F4-B99D-AC62EF7486A3}"/>
              </a:ext>
            </a:extLst>
          </p:cNvPr>
          <p:cNvCxnSpPr>
            <a:cxnSpLocks/>
            <a:stCxn id="173" idx="4"/>
          </p:cNvCxnSpPr>
          <p:nvPr/>
        </p:nvCxnSpPr>
        <p:spPr>
          <a:xfrm>
            <a:off x="846590" y="4311374"/>
            <a:ext cx="184129" cy="11961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Connector 180">
            <a:extLst>
              <a:ext uri="{FF2B5EF4-FFF2-40B4-BE49-F238E27FC236}">
                <a16:creationId xmlns:a16="http://schemas.microsoft.com/office/drawing/2014/main" id="{90AE4B96-57CA-BB4F-8981-2FC7B5AB2974}"/>
              </a:ext>
            </a:extLst>
          </p:cNvPr>
          <p:cNvCxnSpPr>
            <a:cxnSpLocks/>
            <a:stCxn id="179" idx="4"/>
          </p:cNvCxnSpPr>
          <p:nvPr/>
        </p:nvCxnSpPr>
        <p:spPr>
          <a:xfrm>
            <a:off x="1423714" y="4300456"/>
            <a:ext cx="177727" cy="12627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Connector 181">
            <a:extLst>
              <a:ext uri="{FF2B5EF4-FFF2-40B4-BE49-F238E27FC236}">
                <a16:creationId xmlns:a16="http://schemas.microsoft.com/office/drawing/2014/main" id="{251A2966-96EC-BE6C-1ECB-12360B182454}"/>
              </a:ext>
            </a:extLst>
          </p:cNvPr>
          <p:cNvCxnSpPr>
            <a:cxnSpLocks/>
          </p:cNvCxnSpPr>
          <p:nvPr/>
        </p:nvCxnSpPr>
        <p:spPr>
          <a:xfrm>
            <a:off x="3008460" y="4285919"/>
            <a:ext cx="60960" cy="12247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3" name="Oval 182">
            <a:extLst>
              <a:ext uri="{FF2B5EF4-FFF2-40B4-BE49-F238E27FC236}">
                <a16:creationId xmlns:a16="http://schemas.microsoft.com/office/drawing/2014/main" id="{395F60EB-561F-4DB3-2D0B-A9CF73A5C743}"/>
              </a:ext>
            </a:extLst>
          </p:cNvPr>
          <p:cNvSpPr/>
          <p:nvPr/>
        </p:nvSpPr>
        <p:spPr>
          <a:xfrm>
            <a:off x="4241888" y="4261065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Oval 183">
            <a:extLst>
              <a:ext uri="{FF2B5EF4-FFF2-40B4-BE49-F238E27FC236}">
                <a16:creationId xmlns:a16="http://schemas.microsoft.com/office/drawing/2014/main" id="{222011D9-5DC9-9D2A-B3E1-0A0602394E1D}"/>
              </a:ext>
            </a:extLst>
          </p:cNvPr>
          <p:cNvSpPr/>
          <p:nvPr/>
        </p:nvSpPr>
        <p:spPr>
          <a:xfrm>
            <a:off x="3049908" y="5494066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Oval 184">
            <a:extLst>
              <a:ext uri="{FF2B5EF4-FFF2-40B4-BE49-F238E27FC236}">
                <a16:creationId xmlns:a16="http://schemas.microsoft.com/office/drawing/2014/main" id="{517DCBB7-4256-04E3-26AD-0CA81D8D5241}"/>
              </a:ext>
            </a:extLst>
          </p:cNvPr>
          <p:cNvSpPr/>
          <p:nvPr/>
        </p:nvSpPr>
        <p:spPr>
          <a:xfrm>
            <a:off x="4732859" y="5501702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6" name="Straight Connector 185">
            <a:extLst>
              <a:ext uri="{FF2B5EF4-FFF2-40B4-BE49-F238E27FC236}">
                <a16:creationId xmlns:a16="http://schemas.microsoft.com/office/drawing/2014/main" id="{584B2862-98D1-B186-E49B-A124185D4114}"/>
              </a:ext>
            </a:extLst>
          </p:cNvPr>
          <p:cNvCxnSpPr>
            <a:cxnSpLocks/>
          </p:cNvCxnSpPr>
          <p:nvPr/>
        </p:nvCxnSpPr>
        <p:spPr>
          <a:xfrm flipH="1">
            <a:off x="4251682" y="3809334"/>
            <a:ext cx="315019" cy="2372201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87" name="TextBox 186">
            <a:extLst>
              <a:ext uri="{FF2B5EF4-FFF2-40B4-BE49-F238E27FC236}">
                <a16:creationId xmlns:a16="http://schemas.microsoft.com/office/drawing/2014/main" id="{E3A47D7F-1F4B-5E97-A7E4-F405BB1860DA}"/>
              </a:ext>
            </a:extLst>
          </p:cNvPr>
          <p:cNvSpPr txBox="1"/>
          <p:nvPr/>
        </p:nvSpPr>
        <p:spPr>
          <a:xfrm>
            <a:off x="569485" y="3784573"/>
            <a:ext cx="914866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dirty="0"/>
              <a:t>Pre-problem</a:t>
            </a:r>
          </a:p>
        </p:txBody>
      </p:sp>
      <p:sp>
        <p:nvSpPr>
          <p:cNvPr id="188" name="Oval 187">
            <a:extLst>
              <a:ext uri="{FF2B5EF4-FFF2-40B4-BE49-F238E27FC236}">
                <a16:creationId xmlns:a16="http://schemas.microsoft.com/office/drawing/2014/main" id="{45CD8929-CC42-6D69-6544-4BE79BC2C9FF}"/>
              </a:ext>
            </a:extLst>
          </p:cNvPr>
          <p:cNvSpPr/>
          <p:nvPr/>
        </p:nvSpPr>
        <p:spPr>
          <a:xfrm>
            <a:off x="4727978" y="4258767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Oval 188">
            <a:extLst>
              <a:ext uri="{FF2B5EF4-FFF2-40B4-BE49-F238E27FC236}">
                <a16:creationId xmlns:a16="http://schemas.microsoft.com/office/drawing/2014/main" id="{B2667847-027F-E9D5-F145-E7D3602D29B6}"/>
              </a:ext>
            </a:extLst>
          </p:cNvPr>
          <p:cNvSpPr/>
          <p:nvPr/>
        </p:nvSpPr>
        <p:spPr>
          <a:xfrm>
            <a:off x="3845212" y="4267447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Oval 189">
            <a:extLst>
              <a:ext uri="{FF2B5EF4-FFF2-40B4-BE49-F238E27FC236}">
                <a16:creationId xmlns:a16="http://schemas.microsoft.com/office/drawing/2014/main" id="{395B7E98-CBE2-5A80-34AA-844A884B90DB}"/>
              </a:ext>
            </a:extLst>
          </p:cNvPr>
          <p:cNvSpPr/>
          <p:nvPr/>
        </p:nvSpPr>
        <p:spPr>
          <a:xfrm>
            <a:off x="4039474" y="5497516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1" name="Straight Connector 190">
            <a:extLst>
              <a:ext uri="{FF2B5EF4-FFF2-40B4-BE49-F238E27FC236}">
                <a16:creationId xmlns:a16="http://schemas.microsoft.com/office/drawing/2014/main" id="{AA76820D-17FD-A9DB-E3B6-0340D9CF032F}"/>
              </a:ext>
            </a:extLst>
          </p:cNvPr>
          <p:cNvCxnSpPr>
            <a:cxnSpLocks/>
            <a:stCxn id="189" idx="3"/>
            <a:endCxn id="190" idx="2"/>
          </p:cNvCxnSpPr>
          <p:nvPr/>
        </p:nvCxnSpPr>
        <p:spPr>
          <a:xfrm>
            <a:off x="3851908" y="4306471"/>
            <a:ext cx="187566" cy="12139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4" name="Oval 193">
            <a:extLst>
              <a:ext uri="{FF2B5EF4-FFF2-40B4-BE49-F238E27FC236}">
                <a16:creationId xmlns:a16="http://schemas.microsoft.com/office/drawing/2014/main" id="{EBB4F373-1858-F813-D81B-C8E0E976D6A3}"/>
              </a:ext>
            </a:extLst>
          </p:cNvPr>
          <p:cNvSpPr/>
          <p:nvPr/>
        </p:nvSpPr>
        <p:spPr>
          <a:xfrm>
            <a:off x="2509304" y="5501195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5" name="TextBox 194">
                <a:extLst>
                  <a:ext uri="{FF2B5EF4-FFF2-40B4-BE49-F238E27FC236}">
                    <a16:creationId xmlns:a16="http://schemas.microsoft.com/office/drawing/2014/main" id="{A59FED4C-AD67-424B-64A5-CF530A32490E}"/>
                  </a:ext>
                </a:extLst>
              </p:cNvPr>
              <p:cNvSpPr txBox="1"/>
              <p:nvPr/>
            </p:nvSpPr>
            <p:spPr>
              <a:xfrm>
                <a:off x="887079" y="5541148"/>
                <a:ext cx="4061240" cy="2356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    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             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       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𝑙𝑎𝑠𝑡</m:t>
                              </m:r>
                            </m:sub>
                          </m:sSub>
                          <m:r>
                            <a:rPr lang="en-US" sz="14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        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𝑙𝑎𝑠𝑡</m:t>
                              </m:r>
                            </m:sub>
                          </m:sSub>
                        </m:sub>
                      </m:sSub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   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𝑠𝑡𝑎𝑟𝑡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95" name="TextBox 194">
                <a:extLst>
                  <a:ext uri="{FF2B5EF4-FFF2-40B4-BE49-F238E27FC236}">
                    <a16:creationId xmlns:a16="http://schemas.microsoft.com/office/drawing/2014/main" id="{A59FED4C-AD67-424B-64A5-CF530A3249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7079" y="5541148"/>
                <a:ext cx="4061240" cy="235642"/>
              </a:xfrm>
              <a:prstGeom prst="rect">
                <a:avLst/>
              </a:prstGeom>
              <a:blipFill>
                <a:blip r:embed="rId5"/>
                <a:stretch>
                  <a:fillRect l="-938" t="-10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EBB0D70B-4DAE-3C42-595A-0253644B402C}"/>
              </a:ext>
            </a:extLst>
          </p:cNvPr>
          <p:cNvCxnSpPr/>
          <p:nvPr/>
        </p:nvCxnSpPr>
        <p:spPr>
          <a:xfrm>
            <a:off x="3385620" y="2935096"/>
            <a:ext cx="0" cy="118291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96" name="Straight Connector 195">
            <a:extLst>
              <a:ext uri="{FF2B5EF4-FFF2-40B4-BE49-F238E27FC236}">
                <a16:creationId xmlns:a16="http://schemas.microsoft.com/office/drawing/2014/main" id="{14CEC0C0-AF73-6F20-9BC4-B2C6ECB78687}"/>
              </a:ext>
            </a:extLst>
          </p:cNvPr>
          <p:cNvCxnSpPr>
            <a:cxnSpLocks/>
          </p:cNvCxnSpPr>
          <p:nvPr/>
        </p:nvCxnSpPr>
        <p:spPr>
          <a:xfrm flipV="1">
            <a:off x="6346514" y="4208861"/>
            <a:ext cx="4702117" cy="144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>
            <a:extLst>
              <a:ext uri="{FF2B5EF4-FFF2-40B4-BE49-F238E27FC236}">
                <a16:creationId xmlns:a16="http://schemas.microsoft.com/office/drawing/2014/main" id="{C86E5C47-480F-47CA-7AEA-20CE9061323A}"/>
              </a:ext>
            </a:extLst>
          </p:cNvPr>
          <p:cNvCxnSpPr>
            <a:cxnSpLocks/>
          </p:cNvCxnSpPr>
          <p:nvPr/>
        </p:nvCxnSpPr>
        <p:spPr>
          <a:xfrm flipV="1">
            <a:off x="6347859" y="5476984"/>
            <a:ext cx="4715601" cy="75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8" name="Oval 197">
            <a:extLst>
              <a:ext uri="{FF2B5EF4-FFF2-40B4-BE49-F238E27FC236}">
                <a16:creationId xmlns:a16="http://schemas.microsoft.com/office/drawing/2014/main" id="{B1D51700-0A09-BDD4-3E11-31A51596394F}"/>
              </a:ext>
            </a:extLst>
          </p:cNvPr>
          <p:cNvSpPr/>
          <p:nvPr/>
        </p:nvSpPr>
        <p:spPr>
          <a:xfrm>
            <a:off x="6919730" y="4209343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9" name="Oval 198">
            <a:extLst>
              <a:ext uri="{FF2B5EF4-FFF2-40B4-BE49-F238E27FC236}">
                <a16:creationId xmlns:a16="http://schemas.microsoft.com/office/drawing/2014/main" id="{D75E5516-AA88-CED7-8983-58CBD4F3D44F}"/>
              </a:ext>
            </a:extLst>
          </p:cNvPr>
          <p:cNvSpPr/>
          <p:nvPr/>
        </p:nvSpPr>
        <p:spPr>
          <a:xfrm>
            <a:off x="9081600" y="4200439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0" name="Oval 199">
            <a:extLst>
              <a:ext uri="{FF2B5EF4-FFF2-40B4-BE49-F238E27FC236}">
                <a16:creationId xmlns:a16="http://schemas.microsoft.com/office/drawing/2014/main" id="{A3EC1293-364A-60F9-754F-03353640CD20}"/>
              </a:ext>
            </a:extLst>
          </p:cNvPr>
          <p:cNvSpPr/>
          <p:nvPr/>
        </p:nvSpPr>
        <p:spPr>
          <a:xfrm>
            <a:off x="8214210" y="4199346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1" name="Oval 200">
            <a:extLst>
              <a:ext uri="{FF2B5EF4-FFF2-40B4-BE49-F238E27FC236}">
                <a16:creationId xmlns:a16="http://schemas.microsoft.com/office/drawing/2014/main" id="{3D249C0E-6B37-50C0-933E-B9DC8E9DE64A}"/>
              </a:ext>
            </a:extLst>
          </p:cNvPr>
          <p:cNvSpPr/>
          <p:nvPr/>
        </p:nvSpPr>
        <p:spPr>
          <a:xfrm>
            <a:off x="7100503" y="5434331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2" name="Oval 201">
            <a:extLst>
              <a:ext uri="{FF2B5EF4-FFF2-40B4-BE49-F238E27FC236}">
                <a16:creationId xmlns:a16="http://schemas.microsoft.com/office/drawing/2014/main" id="{FEAA2F15-67E0-2D6D-8815-E8A8738CFF1A}"/>
              </a:ext>
            </a:extLst>
          </p:cNvPr>
          <p:cNvSpPr/>
          <p:nvPr/>
        </p:nvSpPr>
        <p:spPr>
          <a:xfrm>
            <a:off x="7663012" y="5449197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3" name="TextBox 202">
                <a:extLst>
                  <a:ext uri="{FF2B5EF4-FFF2-40B4-BE49-F238E27FC236}">
                    <a16:creationId xmlns:a16="http://schemas.microsoft.com/office/drawing/2014/main" id="{032DFED1-392E-8227-2105-16CD3412B3B1}"/>
                  </a:ext>
                </a:extLst>
              </p:cNvPr>
              <p:cNvSpPr txBox="1"/>
              <p:nvPr/>
            </p:nvSpPr>
            <p:spPr>
              <a:xfrm>
                <a:off x="6860154" y="3942777"/>
                <a:ext cx="4146474" cy="23500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       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               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               </m:t>
                    </m:r>
                    <m:sSub>
                      <m:sSubPr>
                        <m:ctrlP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        </m:t>
                    </m:r>
                    <m:sSub>
                      <m:sSubPr>
                        <m:ctrlPr>
                          <a:rPr lang="en-US" sz="1400" b="0" i="1" strike="sngStrike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trike="sngStrike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400" b="0" i="1" strike="sngStrike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400" b="0" i="1" strike="sngStrike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400" b="0" i="1" strike="sngStrike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     </m:t>
                    </m:r>
                    <m:sSub>
                      <m:sSubPr>
                        <m:ctrlP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𝑠𝑡𝑎𝑟𝑡</m:t>
                            </m:r>
                          </m:sub>
                        </m:sSub>
                      </m:sub>
                    </m:sSub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     </m:t>
                    </m:r>
                    <m:sSub>
                      <m:sSubPr>
                        <m:ctrlP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1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  </m:t>
                    </m:r>
                  </m:oMath>
                </a14:m>
                <a:r>
                  <a:rPr lang="en-US" sz="1400" dirty="0"/>
                  <a:t>  </a:t>
                </a:r>
              </a:p>
            </p:txBody>
          </p:sp>
        </mc:Choice>
        <mc:Fallback xmlns="">
          <p:sp>
            <p:nvSpPr>
              <p:cNvPr id="203" name="TextBox 202">
                <a:extLst>
                  <a:ext uri="{FF2B5EF4-FFF2-40B4-BE49-F238E27FC236}">
                    <a16:creationId xmlns:a16="http://schemas.microsoft.com/office/drawing/2014/main" id="{032DFED1-392E-8227-2105-16CD3412B3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0154" y="3942777"/>
                <a:ext cx="4146474" cy="235001"/>
              </a:xfrm>
              <a:prstGeom prst="rect">
                <a:avLst/>
              </a:prstGeom>
              <a:blipFill>
                <a:blip r:embed="rId6"/>
                <a:stretch>
                  <a:fillRect l="-1223" t="-10526" r="-11621" b="-2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4" name="Oval 203">
            <a:extLst>
              <a:ext uri="{FF2B5EF4-FFF2-40B4-BE49-F238E27FC236}">
                <a16:creationId xmlns:a16="http://schemas.microsoft.com/office/drawing/2014/main" id="{B07AC906-EEA9-06AD-AE7B-064181D0F3BB}"/>
              </a:ext>
            </a:extLst>
          </p:cNvPr>
          <p:cNvSpPr/>
          <p:nvPr/>
        </p:nvSpPr>
        <p:spPr>
          <a:xfrm>
            <a:off x="7496854" y="4198425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5" name="Straight Connector 204">
            <a:extLst>
              <a:ext uri="{FF2B5EF4-FFF2-40B4-BE49-F238E27FC236}">
                <a16:creationId xmlns:a16="http://schemas.microsoft.com/office/drawing/2014/main" id="{1B7BA092-DC0C-81B3-AEC4-F326FE33DFCB}"/>
              </a:ext>
            </a:extLst>
          </p:cNvPr>
          <p:cNvCxnSpPr>
            <a:cxnSpLocks/>
            <a:stCxn id="198" idx="4"/>
          </p:cNvCxnSpPr>
          <p:nvPr/>
        </p:nvCxnSpPr>
        <p:spPr>
          <a:xfrm>
            <a:off x="6942590" y="4255062"/>
            <a:ext cx="184129" cy="11961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Connector 205">
            <a:extLst>
              <a:ext uri="{FF2B5EF4-FFF2-40B4-BE49-F238E27FC236}">
                <a16:creationId xmlns:a16="http://schemas.microsoft.com/office/drawing/2014/main" id="{BAB638CE-09CA-209B-4FEC-E6CC0AAFDDA6}"/>
              </a:ext>
            </a:extLst>
          </p:cNvPr>
          <p:cNvCxnSpPr>
            <a:cxnSpLocks/>
            <a:stCxn id="204" idx="4"/>
          </p:cNvCxnSpPr>
          <p:nvPr/>
        </p:nvCxnSpPr>
        <p:spPr>
          <a:xfrm>
            <a:off x="7519714" y="4244144"/>
            <a:ext cx="177727" cy="12627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Connector 206">
            <a:extLst>
              <a:ext uri="{FF2B5EF4-FFF2-40B4-BE49-F238E27FC236}">
                <a16:creationId xmlns:a16="http://schemas.microsoft.com/office/drawing/2014/main" id="{663391A4-A5B4-0449-2633-406F615F7C96}"/>
              </a:ext>
            </a:extLst>
          </p:cNvPr>
          <p:cNvCxnSpPr>
            <a:cxnSpLocks/>
          </p:cNvCxnSpPr>
          <p:nvPr/>
        </p:nvCxnSpPr>
        <p:spPr>
          <a:xfrm>
            <a:off x="9104460" y="4229607"/>
            <a:ext cx="60960" cy="12247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Oval 207">
            <a:extLst>
              <a:ext uri="{FF2B5EF4-FFF2-40B4-BE49-F238E27FC236}">
                <a16:creationId xmlns:a16="http://schemas.microsoft.com/office/drawing/2014/main" id="{A3E923F6-5E4C-657A-643F-B2EA179A5E0F}"/>
              </a:ext>
            </a:extLst>
          </p:cNvPr>
          <p:cNvSpPr/>
          <p:nvPr/>
        </p:nvSpPr>
        <p:spPr>
          <a:xfrm>
            <a:off x="10337888" y="4204753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0" name="Oval 209">
            <a:extLst>
              <a:ext uri="{FF2B5EF4-FFF2-40B4-BE49-F238E27FC236}">
                <a16:creationId xmlns:a16="http://schemas.microsoft.com/office/drawing/2014/main" id="{ECEF2358-A4CD-4B33-788E-46BA7F8A562B}"/>
              </a:ext>
            </a:extLst>
          </p:cNvPr>
          <p:cNvSpPr/>
          <p:nvPr/>
        </p:nvSpPr>
        <p:spPr>
          <a:xfrm>
            <a:off x="9145908" y="5437754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1" name="Oval 210">
            <a:extLst>
              <a:ext uri="{FF2B5EF4-FFF2-40B4-BE49-F238E27FC236}">
                <a16:creationId xmlns:a16="http://schemas.microsoft.com/office/drawing/2014/main" id="{3198FFC7-B4C6-FD5B-515B-9AB57B320BE2}"/>
              </a:ext>
            </a:extLst>
          </p:cNvPr>
          <p:cNvSpPr/>
          <p:nvPr/>
        </p:nvSpPr>
        <p:spPr>
          <a:xfrm>
            <a:off x="10828859" y="5445390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48DBFBE4-7147-99DD-90C1-926F9FCF1F3A}"/>
              </a:ext>
            </a:extLst>
          </p:cNvPr>
          <p:cNvSpPr txBox="1"/>
          <p:nvPr/>
        </p:nvSpPr>
        <p:spPr>
          <a:xfrm>
            <a:off x="6665485" y="3728261"/>
            <a:ext cx="914866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dirty="0"/>
              <a:t>Pre-problem</a:t>
            </a:r>
          </a:p>
        </p:txBody>
      </p:sp>
      <p:sp>
        <p:nvSpPr>
          <p:cNvPr id="222" name="Oval 221">
            <a:extLst>
              <a:ext uri="{FF2B5EF4-FFF2-40B4-BE49-F238E27FC236}">
                <a16:creationId xmlns:a16="http://schemas.microsoft.com/office/drawing/2014/main" id="{BAA2FFB3-82A4-BC1B-43BA-AF83434F2864}"/>
              </a:ext>
            </a:extLst>
          </p:cNvPr>
          <p:cNvSpPr/>
          <p:nvPr/>
        </p:nvSpPr>
        <p:spPr>
          <a:xfrm>
            <a:off x="10823978" y="4202455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Oval 232">
            <a:extLst>
              <a:ext uri="{FF2B5EF4-FFF2-40B4-BE49-F238E27FC236}">
                <a16:creationId xmlns:a16="http://schemas.microsoft.com/office/drawing/2014/main" id="{BA7A9442-D335-6B86-8029-CA840C9BE055}"/>
              </a:ext>
            </a:extLst>
          </p:cNvPr>
          <p:cNvSpPr/>
          <p:nvPr/>
        </p:nvSpPr>
        <p:spPr>
          <a:xfrm>
            <a:off x="9941212" y="4211135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9" name="Oval 248">
            <a:extLst>
              <a:ext uri="{FF2B5EF4-FFF2-40B4-BE49-F238E27FC236}">
                <a16:creationId xmlns:a16="http://schemas.microsoft.com/office/drawing/2014/main" id="{928A1B4A-2557-7F30-94A2-21BA7577B4F0}"/>
              </a:ext>
            </a:extLst>
          </p:cNvPr>
          <p:cNvSpPr/>
          <p:nvPr/>
        </p:nvSpPr>
        <p:spPr>
          <a:xfrm>
            <a:off x="10135474" y="5441204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0" name="Straight Connector 249">
            <a:extLst>
              <a:ext uri="{FF2B5EF4-FFF2-40B4-BE49-F238E27FC236}">
                <a16:creationId xmlns:a16="http://schemas.microsoft.com/office/drawing/2014/main" id="{70859E14-BA05-DB8B-D335-477E684C794A}"/>
              </a:ext>
            </a:extLst>
          </p:cNvPr>
          <p:cNvCxnSpPr>
            <a:cxnSpLocks/>
            <a:stCxn id="208" idx="4"/>
            <a:endCxn id="249" idx="2"/>
          </p:cNvCxnSpPr>
          <p:nvPr/>
        </p:nvCxnSpPr>
        <p:spPr>
          <a:xfrm flipH="1">
            <a:off x="10135474" y="4250472"/>
            <a:ext cx="225274" cy="1213592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51" name="Oval 250">
            <a:extLst>
              <a:ext uri="{FF2B5EF4-FFF2-40B4-BE49-F238E27FC236}">
                <a16:creationId xmlns:a16="http://schemas.microsoft.com/office/drawing/2014/main" id="{1A92CFEC-5090-D2D8-6772-1ABD3BF0E3DC}"/>
              </a:ext>
            </a:extLst>
          </p:cNvPr>
          <p:cNvSpPr/>
          <p:nvPr/>
        </p:nvSpPr>
        <p:spPr>
          <a:xfrm>
            <a:off x="8605304" y="5444883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2" name="TextBox 251">
                <a:extLst>
                  <a:ext uri="{FF2B5EF4-FFF2-40B4-BE49-F238E27FC236}">
                    <a16:creationId xmlns:a16="http://schemas.microsoft.com/office/drawing/2014/main" id="{1E1DC9C9-D86E-6169-35B7-4CE834218F5D}"/>
                  </a:ext>
                </a:extLst>
              </p:cNvPr>
              <p:cNvSpPr txBox="1"/>
              <p:nvPr/>
            </p:nvSpPr>
            <p:spPr>
              <a:xfrm>
                <a:off x="6983079" y="5484836"/>
                <a:ext cx="4395691" cy="2350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    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             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         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sSup>
                            <m:sSupPr>
                              <m:ctrlPr>
                                <a:rPr lang="en-US" sz="14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US" sz="14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</m:sSub>
                      <m:r>
                        <a:rPr lang="en-US" sz="14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                 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𝑠𝑡𝑎𝑟𝑡</m:t>
                              </m:r>
                            </m:sub>
                          </m:sSub>
                        </m:sub>
                      </m:sSub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  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𝑠𝑡𝑎𝑟𝑡</m:t>
                              </m:r>
                            </m:sub>
                          </m:sSub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52" name="TextBox 251">
                <a:extLst>
                  <a:ext uri="{FF2B5EF4-FFF2-40B4-BE49-F238E27FC236}">
                    <a16:creationId xmlns:a16="http://schemas.microsoft.com/office/drawing/2014/main" id="{1E1DC9C9-D86E-6169-35B7-4CE834218F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3079" y="5484836"/>
                <a:ext cx="4395691" cy="235001"/>
              </a:xfrm>
              <a:prstGeom prst="rect">
                <a:avLst/>
              </a:prstGeom>
              <a:blipFill>
                <a:blip r:embed="rId7"/>
                <a:stretch>
                  <a:fillRect l="-865" t="-10526" b="-2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4" name="Straight Arrow Connector 253">
            <a:extLst>
              <a:ext uri="{FF2B5EF4-FFF2-40B4-BE49-F238E27FC236}">
                <a16:creationId xmlns:a16="http://schemas.microsoft.com/office/drawing/2014/main" id="{7E63E376-0B89-B827-FFBB-59ACD33319BD}"/>
              </a:ext>
            </a:extLst>
          </p:cNvPr>
          <p:cNvCxnSpPr>
            <a:cxnSpLocks/>
          </p:cNvCxnSpPr>
          <p:nvPr/>
        </p:nvCxnSpPr>
        <p:spPr>
          <a:xfrm>
            <a:off x="5257800" y="2920410"/>
            <a:ext cx="1434155" cy="74561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255" name="TextBox 254">
            <a:extLst>
              <a:ext uri="{FF2B5EF4-FFF2-40B4-BE49-F238E27FC236}">
                <a16:creationId xmlns:a16="http://schemas.microsoft.com/office/drawing/2014/main" id="{4FC2D36E-C85F-C4D1-250E-E3BFC305C100}"/>
              </a:ext>
            </a:extLst>
          </p:cNvPr>
          <p:cNvSpPr txBox="1"/>
          <p:nvPr/>
        </p:nvSpPr>
        <p:spPr>
          <a:xfrm>
            <a:off x="6748176" y="3280583"/>
            <a:ext cx="20421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If Cost 3 is the minimum: </a:t>
            </a:r>
          </a:p>
        </p:txBody>
      </p:sp>
      <p:cxnSp>
        <p:nvCxnSpPr>
          <p:cNvPr id="256" name="Straight Connector 255">
            <a:extLst>
              <a:ext uri="{FF2B5EF4-FFF2-40B4-BE49-F238E27FC236}">
                <a16:creationId xmlns:a16="http://schemas.microsoft.com/office/drawing/2014/main" id="{730F6A54-DA7A-84A8-C344-1F79636AF613}"/>
              </a:ext>
            </a:extLst>
          </p:cNvPr>
          <p:cNvCxnSpPr>
            <a:cxnSpLocks/>
          </p:cNvCxnSpPr>
          <p:nvPr/>
        </p:nvCxnSpPr>
        <p:spPr>
          <a:xfrm flipH="1">
            <a:off x="9731537" y="3745727"/>
            <a:ext cx="435040" cy="2372201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57" name="Freeform 256">
            <a:extLst>
              <a:ext uri="{FF2B5EF4-FFF2-40B4-BE49-F238E27FC236}">
                <a16:creationId xmlns:a16="http://schemas.microsoft.com/office/drawing/2014/main" id="{8F99E046-A4B4-12E8-F4DE-FF9D84FBC256}"/>
              </a:ext>
            </a:extLst>
          </p:cNvPr>
          <p:cNvSpPr/>
          <p:nvPr/>
        </p:nvSpPr>
        <p:spPr>
          <a:xfrm>
            <a:off x="8210190" y="3926747"/>
            <a:ext cx="1968867" cy="2010160"/>
          </a:xfrm>
          <a:custGeom>
            <a:avLst/>
            <a:gdLst>
              <a:gd name="connsiteX0" fmla="*/ 1310692 w 1968867"/>
              <a:gd name="connsiteY0" fmla="*/ 26002 h 2177184"/>
              <a:gd name="connsiteX1" fmla="*/ 764592 w 1968867"/>
              <a:gd name="connsiteY1" fmla="*/ 57752 h 2177184"/>
              <a:gd name="connsiteX2" fmla="*/ 434392 w 1968867"/>
              <a:gd name="connsiteY2" fmla="*/ 597502 h 2177184"/>
              <a:gd name="connsiteX3" fmla="*/ 161342 w 1968867"/>
              <a:gd name="connsiteY3" fmla="*/ 1391252 h 2177184"/>
              <a:gd name="connsiteX4" fmla="*/ 8942 w 1968867"/>
              <a:gd name="connsiteY4" fmla="*/ 1950052 h 2177184"/>
              <a:gd name="connsiteX5" fmla="*/ 421692 w 1968867"/>
              <a:gd name="connsiteY5" fmla="*/ 2140552 h 2177184"/>
              <a:gd name="connsiteX6" fmla="*/ 961442 w 1968867"/>
              <a:gd name="connsiteY6" fmla="*/ 2121502 h 2177184"/>
              <a:gd name="connsiteX7" fmla="*/ 1399592 w 1968867"/>
              <a:gd name="connsiteY7" fmla="*/ 1581752 h 2177184"/>
              <a:gd name="connsiteX8" fmla="*/ 1818692 w 1968867"/>
              <a:gd name="connsiteY8" fmla="*/ 616552 h 2177184"/>
              <a:gd name="connsiteX9" fmla="*/ 1939342 w 1968867"/>
              <a:gd name="connsiteY9" fmla="*/ 153002 h 2177184"/>
              <a:gd name="connsiteX10" fmla="*/ 1310692 w 1968867"/>
              <a:gd name="connsiteY10" fmla="*/ 26002 h 2177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968867" h="2177184">
                <a:moveTo>
                  <a:pt x="1310692" y="26002"/>
                </a:moveTo>
                <a:cubicBezTo>
                  <a:pt x="1114900" y="10127"/>
                  <a:pt x="910642" y="-37498"/>
                  <a:pt x="764592" y="57752"/>
                </a:cubicBezTo>
                <a:cubicBezTo>
                  <a:pt x="618542" y="153002"/>
                  <a:pt x="534934" y="375252"/>
                  <a:pt x="434392" y="597502"/>
                </a:cubicBezTo>
                <a:cubicBezTo>
                  <a:pt x="333850" y="819752"/>
                  <a:pt x="232250" y="1165827"/>
                  <a:pt x="161342" y="1391252"/>
                </a:cubicBezTo>
                <a:cubicBezTo>
                  <a:pt x="90434" y="1616677"/>
                  <a:pt x="-34450" y="1825169"/>
                  <a:pt x="8942" y="1950052"/>
                </a:cubicBezTo>
                <a:cubicBezTo>
                  <a:pt x="52334" y="2074935"/>
                  <a:pt x="262942" y="2111977"/>
                  <a:pt x="421692" y="2140552"/>
                </a:cubicBezTo>
                <a:cubicBezTo>
                  <a:pt x="580442" y="2169127"/>
                  <a:pt x="798459" y="2214635"/>
                  <a:pt x="961442" y="2121502"/>
                </a:cubicBezTo>
                <a:cubicBezTo>
                  <a:pt x="1124425" y="2028369"/>
                  <a:pt x="1256717" y="1832577"/>
                  <a:pt x="1399592" y="1581752"/>
                </a:cubicBezTo>
                <a:cubicBezTo>
                  <a:pt x="1542467" y="1330927"/>
                  <a:pt x="1728734" y="854677"/>
                  <a:pt x="1818692" y="616552"/>
                </a:cubicBezTo>
                <a:cubicBezTo>
                  <a:pt x="1908650" y="378427"/>
                  <a:pt x="2024009" y="252485"/>
                  <a:pt x="1939342" y="153002"/>
                </a:cubicBezTo>
                <a:cubicBezTo>
                  <a:pt x="1854675" y="53519"/>
                  <a:pt x="1506484" y="41877"/>
                  <a:pt x="1310692" y="26002"/>
                </a:cubicBezTo>
                <a:close/>
              </a:path>
            </a:pathLst>
          </a:cu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58" name="Straight Connector 257">
            <a:extLst>
              <a:ext uri="{FF2B5EF4-FFF2-40B4-BE49-F238E27FC236}">
                <a16:creationId xmlns:a16="http://schemas.microsoft.com/office/drawing/2014/main" id="{0B7FD05D-3749-70D8-2A40-AE0D6483A185}"/>
              </a:ext>
            </a:extLst>
          </p:cNvPr>
          <p:cNvCxnSpPr>
            <a:cxnSpLocks/>
          </p:cNvCxnSpPr>
          <p:nvPr/>
        </p:nvCxnSpPr>
        <p:spPr>
          <a:xfrm flipH="1">
            <a:off x="1798658" y="955295"/>
            <a:ext cx="951604" cy="2118797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60" name="Freeform 259">
            <a:extLst>
              <a:ext uri="{FF2B5EF4-FFF2-40B4-BE49-F238E27FC236}">
                <a16:creationId xmlns:a16="http://schemas.microsoft.com/office/drawing/2014/main" id="{B87F6CE1-27E5-B794-50E6-6925C432B40C}"/>
              </a:ext>
            </a:extLst>
          </p:cNvPr>
          <p:cNvSpPr/>
          <p:nvPr/>
        </p:nvSpPr>
        <p:spPr>
          <a:xfrm>
            <a:off x="2044399" y="1081210"/>
            <a:ext cx="1968867" cy="2010160"/>
          </a:xfrm>
          <a:custGeom>
            <a:avLst/>
            <a:gdLst>
              <a:gd name="connsiteX0" fmla="*/ 1310692 w 1968867"/>
              <a:gd name="connsiteY0" fmla="*/ 26002 h 2177184"/>
              <a:gd name="connsiteX1" fmla="*/ 764592 w 1968867"/>
              <a:gd name="connsiteY1" fmla="*/ 57752 h 2177184"/>
              <a:gd name="connsiteX2" fmla="*/ 434392 w 1968867"/>
              <a:gd name="connsiteY2" fmla="*/ 597502 h 2177184"/>
              <a:gd name="connsiteX3" fmla="*/ 161342 w 1968867"/>
              <a:gd name="connsiteY3" fmla="*/ 1391252 h 2177184"/>
              <a:gd name="connsiteX4" fmla="*/ 8942 w 1968867"/>
              <a:gd name="connsiteY4" fmla="*/ 1950052 h 2177184"/>
              <a:gd name="connsiteX5" fmla="*/ 421692 w 1968867"/>
              <a:gd name="connsiteY5" fmla="*/ 2140552 h 2177184"/>
              <a:gd name="connsiteX6" fmla="*/ 961442 w 1968867"/>
              <a:gd name="connsiteY6" fmla="*/ 2121502 h 2177184"/>
              <a:gd name="connsiteX7" fmla="*/ 1399592 w 1968867"/>
              <a:gd name="connsiteY7" fmla="*/ 1581752 h 2177184"/>
              <a:gd name="connsiteX8" fmla="*/ 1818692 w 1968867"/>
              <a:gd name="connsiteY8" fmla="*/ 616552 h 2177184"/>
              <a:gd name="connsiteX9" fmla="*/ 1939342 w 1968867"/>
              <a:gd name="connsiteY9" fmla="*/ 153002 h 2177184"/>
              <a:gd name="connsiteX10" fmla="*/ 1310692 w 1968867"/>
              <a:gd name="connsiteY10" fmla="*/ 26002 h 2177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968867" h="2177184">
                <a:moveTo>
                  <a:pt x="1310692" y="26002"/>
                </a:moveTo>
                <a:cubicBezTo>
                  <a:pt x="1114900" y="10127"/>
                  <a:pt x="910642" y="-37498"/>
                  <a:pt x="764592" y="57752"/>
                </a:cubicBezTo>
                <a:cubicBezTo>
                  <a:pt x="618542" y="153002"/>
                  <a:pt x="534934" y="375252"/>
                  <a:pt x="434392" y="597502"/>
                </a:cubicBezTo>
                <a:cubicBezTo>
                  <a:pt x="333850" y="819752"/>
                  <a:pt x="232250" y="1165827"/>
                  <a:pt x="161342" y="1391252"/>
                </a:cubicBezTo>
                <a:cubicBezTo>
                  <a:pt x="90434" y="1616677"/>
                  <a:pt x="-34450" y="1825169"/>
                  <a:pt x="8942" y="1950052"/>
                </a:cubicBezTo>
                <a:cubicBezTo>
                  <a:pt x="52334" y="2074935"/>
                  <a:pt x="262942" y="2111977"/>
                  <a:pt x="421692" y="2140552"/>
                </a:cubicBezTo>
                <a:cubicBezTo>
                  <a:pt x="580442" y="2169127"/>
                  <a:pt x="798459" y="2214635"/>
                  <a:pt x="961442" y="2121502"/>
                </a:cubicBezTo>
                <a:cubicBezTo>
                  <a:pt x="1124425" y="2028369"/>
                  <a:pt x="1256717" y="1832577"/>
                  <a:pt x="1399592" y="1581752"/>
                </a:cubicBezTo>
                <a:cubicBezTo>
                  <a:pt x="1542467" y="1330927"/>
                  <a:pt x="1728734" y="854677"/>
                  <a:pt x="1818692" y="616552"/>
                </a:cubicBezTo>
                <a:cubicBezTo>
                  <a:pt x="1908650" y="378427"/>
                  <a:pt x="2024009" y="252485"/>
                  <a:pt x="1939342" y="153002"/>
                </a:cubicBezTo>
                <a:cubicBezTo>
                  <a:pt x="1854675" y="53519"/>
                  <a:pt x="1506484" y="41877"/>
                  <a:pt x="1310692" y="26002"/>
                </a:cubicBezTo>
                <a:close/>
              </a:path>
            </a:pathLst>
          </a:cu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937375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478487C-378F-4E3A-8708-E6CCB323FAAE}"/>
                  </a:ext>
                </a:extLst>
              </p:cNvPr>
              <p:cNvSpPr txBox="1"/>
              <p:nvPr/>
            </p:nvSpPr>
            <p:spPr>
              <a:xfrm>
                <a:off x="971550" y="1547925"/>
                <a:ext cx="10668762" cy="40893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n-US" dirty="0"/>
                  <a:t>Theorem 3: Let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dirty="0"/>
                  <a:t> be one optimal plan for problem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𝑂𝑃𝑇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US" dirty="0"/>
                  <a:t>, let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arg</m:t>
                        </m:r>
                      </m:fName>
                      <m:e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max</m:t>
                                </m:r>
                              </m:e>
                              <m:li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lim>
                            </m:limLow>
                          </m:fName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e>
                                    </m:d>
                                  </m:sup>
                                </m:sSup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=−1</m:t>
                                </m:r>
                              </m:e>
                            </m:d>
                          </m:e>
                        </m:func>
                      </m:e>
                    </m:func>
                  </m:oMath>
                </a14:m>
                <a:r>
                  <a:rPr lang="en-US" dirty="0"/>
                  <a:t>,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𝑠𝑡𝑎𝑟𝑡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𝑠𝑡𝑎𝑟𝑡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max</m:t>
                        </m:r>
                      </m:fName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: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≤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e>
                    </m:func>
                  </m:oMath>
                </a14:m>
                <a:r>
                  <a:rPr lang="en-US" dirty="0"/>
                  <a:t>. For sub problem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𝑂𝑃𝑇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𝑠𝑡𝑎𝑟𝑡</m:t>
                                </m:r>
                              </m:sub>
                            </m:sSub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𝑠𝑡𝑎𝑟𝑡</m:t>
                                </m:r>
                              </m:sub>
                            </m:sSub>
                          </m:sub>
                          <m:sup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𝑙𝑎𝑠𝑡</m:t>
                                </m:r>
                              </m:sub>
                            </m:sSub>
                          </m:sup>
                        </m:sSubSup>
                      </m:e>
                    </m:d>
                  </m:oMath>
                </a14:m>
                <a:r>
                  <a:rPr lang="en-US" dirty="0"/>
                  <a:t>, there exists mapping, denoted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𝑠𝑢𝑏</m:t>
                        </m:r>
                      </m:sub>
                    </m:sSub>
                  </m:oMath>
                </a14:m>
                <a:r>
                  <a:rPr lang="en-US" dirty="0"/>
                  <a:t> such that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#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i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: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𝑠𝑢𝑏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=−1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≤1</m:t>
                    </m:r>
                  </m:oMath>
                </a14:m>
                <a:r>
                  <a:rPr lang="en-US" dirty="0"/>
                  <a:t>. </a:t>
                </a:r>
              </a:p>
              <a:p>
                <a:pPr algn="just"/>
                <a:endParaRPr lang="en-US" dirty="0"/>
              </a:p>
              <a:p>
                <a:r>
                  <a:rPr lang="en-US" dirty="0"/>
                  <a:t>That is, for the subproblem, we only need to go through all the plans who destroy one point or zero point. 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Can be proved by induction. </a:t>
                </a:r>
              </a:p>
              <a:p>
                <a:r>
                  <a:rPr lang="en-US" dirty="0"/>
                  <a:t>Note, suppose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#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𝑠𝑡𝑎𝑟𝑡</m:t>
                            </m:r>
                          </m:sub>
                        </m:sSub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−1−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𝑠𝑡𝑎𝑟𝑡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, then there is at most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 plans, which destroy one point, and there is a unique optimal plan which destroy zero point. Thus we only need to compute the costs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dirty="0"/>
                  <a:t> plans can compare them. The time complexity is at most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In practice, it can be facilitated by computation in parallel.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478487C-378F-4E3A-8708-E6CCB323FA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550" y="1547925"/>
                <a:ext cx="10668762" cy="4089389"/>
              </a:xfrm>
              <a:prstGeom prst="rect">
                <a:avLst/>
              </a:prstGeom>
              <a:blipFill>
                <a:blip r:embed="rId2"/>
                <a:stretch>
                  <a:fillRect l="-1665" t="-13580" r="-4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87B87D39-B82D-4685-B670-179CEE476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390632" cy="915035"/>
          </a:xfrm>
        </p:spPr>
        <p:txBody>
          <a:bodyPr/>
          <a:lstStyle/>
          <a:p>
            <a:r>
              <a:rPr lang="en-US" altLang="zh-CN" dirty="0"/>
              <a:t>Solve the subproblem by previous plan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926D468-BEE9-4907-85E9-82CC42C32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8A9C9-8565-4928-9E41-6D5E5DE9E046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32679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478487C-378F-4E3A-8708-E6CCB323FAAE}"/>
                  </a:ext>
                </a:extLst>
              </p:cNvPr>
              <p:cNvSpPr txBox="1"/>
              <p:nvPr/>
            </p:nvSpPr>
            <p:spPr>
              <a:xfrm>
                <a:off x="971550" y="1547925"/>
                <a:ext cx="10668762" cy="40893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n-US" dirty="0"/>
                  <a:t>Theorem 3: Let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dirty="0"/>
                  <a:t> be one optimal plan for problem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𝑂𝑃𝑇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US" dirty="0"/>
                  <a:t>, let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arg</m:t>
                        </m:r>
                      </m:fName>
                      <m:e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max</m:t>
                                </m:r>
                              </m:e>
                              <m:li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lim>
                            </m:limLow>
                          </m:fName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e>
                                    </m:d>
                                  </m:sup>
                                </m:sSup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=−1</m:t>
                                </m:r>
                              </m:e>
                            </m:d>
                          </m:e>
                        </m:func>
                      </m:e>
                    </m:func>
                  </m:oMath>
                </a14:m>
                <a:r>
                  <a:rPr lang="en-US" dirty="0"/>
                  <a:t>,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𝑠𝑡𝑎𝑟𝑡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𝑠𝑡𝑎𝑟𝑡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max</m:t>
                        </m:r>
                      </m:fName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: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≤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e>
                    </m:func>
                  </m:oMath>
                </a14:m>
                <a:r>
                  <a:rPr lang="en-US" dirty="0"/>
                  <a:t>. For sub problem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𝑂𝑃𝑇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𝑠𝑡𝑎𝑟𝑡</m:t>
                                </m:r>
                              </m:sub>
                            </m:sSub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𝑠𝑡𝑎𝑟𝑡</m:t>
                                </m:r>
                              </m:sub>
                            </m:sSub>
                          </m:sub>
                          <m:sup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𝑙𝑎𝑠𝑡</m:t>
                                </m:r>
                              </m:sub>
                            </m:sSub>
                          </m:sup>
                        </m:sSubSup>
                      </m:e>
                    </m:d>
                  </m:oMath>
                </a14:m>
                <a:r>
                  <a:rPr lang="en-US" dirty="0"/>
                  <a:t>, there exists mapping, denoted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𝑠𝑢𝑏</m:t>
                        </m:r>
                      </m:sub>
                    </m:sSub>
                  </m:oMath>
                </a14:m>
                <a:r>
                  <a:rPr lang="en-US" dirty="0"/>
                  <a:t> such that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#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i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: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𝑠𝑢𝑏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=−1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≤1</m:t>
                    </m:r>
                  </m:oMath>
                </a14:m>
                <a:r>
                  <a:rPr lang="en-US" dirty="0"/>
                  <a:t>. </a:t>
                </a:r>
              </a:p>
              <a:p>
                <a:pPr algn="just"/>
                <a:endParaRPr lang="en-US" dirty="0"/>
              </a:p>
              <a:p>
                <a:r>
                  <a:rPr lang="en-US" dirty="0"/>
                  <a:t>That is, for the subproblem, we only need to go through all the plans who destroy one point or zero point. 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Can be proved by induction. </a:t>
                </a:r>
              </a:p>
              <a:p>
                <a:r>
                  <a:rPr lang="en-US" dirty="0"/>
                  <a:t>Note, suppose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#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𝑠𝑡𝑎𝑟𝑡</m:t>
                            </m:r>
                          </m:sub>
                        </m:sSub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−1−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𝑠𝑡𝑎𝑟𝑡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, then there is at most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 plans, which destroy one point, and there is a unique optimal plan which destroy zero point. Thus we only need to compute the costs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dirty="0"/>
                  <a:t> plans can compare them. The time complexity is at most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In practice, it can be facilitated by computation in parallel. 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478487C-378F-4E3A-8708-E6CCB323FA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550" y="1547925"/>
                <a:ext cx="10668762" cy="4089389"/>
              </a:xfrm>
              <a:prstGeom prst="rect">
                <a:avLst/>
              </a:prstGeom>
              <a:blipFill>
                <a:blip r:embed="rId2"/>
                <a:stretch>
                  <a:fillRect l="-1665" t="-13580" r="-4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87B87D39-B82D-4685-B670-179CEE476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390632" cy="915035"/>
          </a:xfrm>
        </p:spPr>
        <p:txBody>
          <a:bodyPr/>
          <a:lstStyle/>
          <a:p>
            <a:r>
              <a:rPr lang="en-US" altLang="zh-CN" dirty="0"/>
              <a:t>Solve the subproblem by previous plan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926D468-BEE9-4907-85E9-82CC42C32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8A9C9-8565-4928-9E41-6D5E5DE9E046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04860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084C7-FBC0-409E-9409-AA29D9C135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328" y="110728"/>
            <a:ext cx="6220968" cy="503554"/>
          </a:xfrm>
        </p:spPr>
        <p:txBody>
          <a:bodyPr>
            <a:normAutofit fontScale="90000"/>
          </a:bodyPr>
          <a:lstStyle/>
          <a:p>
            <a:r>
              <a:rPr lang="en-US" dirty="0"/>
              <a:t>Solve the subproblem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9BFFC20-31F6-4530-85DB-1DDBFDE35A40}"/>
              </a:ext>
            </a:extLst>
          </p:cNvPr>
          <p:cNvCxnSpPr>
            <a:cxnSpLocks/>
          </p:cNvCxnSpPr>
          <p:nvPr/>
        </p:nvCxnSpPr>
        <p:spPr>
          <a:xfrm>
            <a:off x="838200" y="1990102"/>
            <a:ext cx="10344912" cy="33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A91DF70-5C73-4B5B-B912-A5E31840C85B}"/>
              </a:ext>
            </a:extLst>
          </p:cNvPr>
          <p:cNvCxnSpPr>
            <a:cxnSpLocks/>
          </p:cNvCxnSpPr>
          <p:nvPr/>
        </p:nvCxnSpPr>
        <p:spPr>
          <a:xfrm>
            <a:off x="1139400" y="5126225"/>
            <a:ext cx="1025402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4620E28C-650D-4ED9-B34A-A57D4E53ADC4}"/>
              </a:ext>
            </a:extLst>
          </p:cNvPr>
          <p:cNvSpPr/>
          <p:nvPr/>
        </p:nvSpPr>
        <p:spPr>
          <a:xfrm>
            <a:off x="1593447" y="1967241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7BB305B-E450-40BD-99AD-BB0D51FAB4FA}"/>
              </a:ext>
            </a:extLst>
          </p:cNvPr>
          <p:cNvSpPr/>
          <p:nvPr/>
        </p:nvSpPr>
        <p:spPr>
          <a:xfrm>
            <a:off x="2500296" y="1944381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A769532-8F6F-4027-9E0B-E613D8F1517C}"/>
              </a:ext>
            </a:extLst>
          </p:cNvPr>
          <p:cNvSpPr/>
          <p:nvPr/>
        </p:nvSpPr>
        <p:spPr>
          <a:xfrm>
            <a:off x="3434836" y="1970588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D5AB8DC-093F-4A5E-A6E2-E51C377DDA9D}"/>
              </a:ext>
            </a:extLst>
          </p:cNvPr>
          <p:cNvSpPr/>
          <p:nvPr/>
        </p:nvSpPr>
        <p:spPr>
          <a:xfrm>
            <a:off x="1650702" y="5080506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BE942CC-AD36-41D3-86D3-557DF3CE490D}"/>
              </a:ext>
            </a:extLst>
          </p:cNvPr>
          <p:cNvSpPr/>
          <p:nvPr/>
        </p:nvSpPr>
        <p:spPr>
          <a:xfrm>
            <a:off x="3448578" y="5091010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2AAA674-8D28-4353-B54C-C9D1D6276CEB}"/>
              </a:ext>
            </a:extLst>
          </p:cNvPr>
          <p:cNvSpPr/>
          <p:nvPr/>
        </p:nvSpPr>
        <p:spPr>
          <a:xfrm>
            <a:off x="4474067" y="5088909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BD70326-4AEC-459A-BBEE-967EA5F97D3B}"/>
              </a:ext>
            </a:extLst>
          </p:cNvPr>
          <p:cNvSpPr/>
          <p:nvPr/>
        </p:nvSpPr>
        <p:spPr>
          <a:xfrm>
            <a:off x="8592574" y="1970587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819EEC6-5F8A-4A00-912A-8D739152D06E}"/>
              </a:ext>
            </a:extLst>
          </p:cNvPr>
          <p:cNvSpPr/>
          <p:nvPr/>
        </p:nvSpPr>
        <p:spPr>
          <a:xfrm>
            <a:off x="9430569" y="1970587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B147EBC-0627-48E6-B212-8FDCECD85ECB}"/>
              </a:ext>
            </a:extLst>
          </p:cNvPr>
          <p:cNvCxnSpPr>
            <a:cxnSpLocks/>
            <a:endCxn id="10" idx="6"/>
          </p:cNvCxnSpPr>
          <p:nvPr/>
        </p:nvCxnSpPr>
        <p:spPr>
          <a:xfrm>
            <a:off x="1646646" y="1986753"/>
            <a:ext cx="86352" cy="31166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DC9177C-3BF4-4A0D-868C-0B50E3A16738}"/>
              </a:ext>
            </a:extLst>
          </p:cNvPr>
          <p:cNvCxnSpPr>
            <a:cxnSpLocks/>
            <a:endCxn id="11" idx="0"/>
          </p:cNvCxnSpPr>
          <p:nvPr/>
        </p:nvCxnSpPr>
        <p:spPr>
          <a:xfrm>
            <a:off x="3470191" y="2024009"/>
            <a:ext cx="19535" cy="30670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7FCFE07-CCCD-4D2F-9BF6-707D7AD472F7}"/>
              </a:ext>
            </a:extLst>
          </p:cNvPr>
          <p:cNvCxnSpPr>
            <a:cxnSpLocks/>
            <a:stCxn id="8" idx="3"/>
            <a:endCxn id="31" idx="4"/>
          </p:cNvCxnSpPr>
          <p:nvPr/>
        </p:nvCxnSpPr>
        <p:spPr>
          <a:xfrm>
            <a:off x="2512348" y="1983405"/>
            <a:ext cx="80961" cy="31849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8EDC407-F606-41B7-BD2E-053DFF81AF7B}"/>
              </a:ext>
            </a:extLst>
          </p:cNvPr>
          <p:cNvCxnSpPr>
            <a:cxnSpLocks/>
            <a:endCxn id="12" idx="4"/>
          </p:cNvCxnSpPr>
          <p:nvPr/>
        </p:nvCxnSpPr>
        <p:spPr>
          <a:xfrm flipH="1">
            <a:off x="4515215" y="1973938"/>
            <a:ext cx="650091" cy="31606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DDABD83-B57A-4B57-8466-F31004DDAF66}"/>
                  </a:ext>
                </a:extLst>
              </p:cNvPr>
              <p:cNvSpPr txBox="1"/>
              <p:nvPr/>
            </p:nvSpPr>
            <p:spPr>
              <a:xfrm>
                <a:off x="1364824" y="1655841"/>
                <a:ext cx="621837" cy="3021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𝑠𝑡𝑎𝑟𝑡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DDABD83-B57A-4B57-8466-F31004DDAF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4824" y="1655841"/>
                <a:ext cx="621837" cy="302199"/>
              </a:xfrm>
              <a:prstGeom prst="rect">
                <a:avLst/>
              </a:prstGeom>
              <a:blipFill>
                <a:blip r:embed="rId2"/>
                <a:stretch>
                  <a:fillRect l="-4902" r="-980" b="-183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483EF13-F8BB-47BA-B3A0-4046FA1CB8B1}"/>
                  </a:ext>
                </a:extLst>
              </p:cNvPr>
              <p:cNvSpPr txBox="1"/>
              <p:nvPr/>
            </p:nvSpPr>
            <p:spPr>
              <a:xfrm>
                <a:off x="1550140" y="5388390"/>
                <a:ext cx="622927" cy="3021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𝑠𝑡𝑎𝑟𝑡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483EF13-F8BB-47BA-B3A0-4046FA1CB8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0140" y="5388390"/>
                <a:ext cx="622927" cy="302199"/>
              </a:xfrm>
              <a:prstGeom prst="rect">
                <a:avLst/>
              </a:prstGeom>
              <a:blipFill>
                <a:blip r:embed="rId3"/>
                <a:stretch>
                  <a:fillRect l="-8824" r="-1961" b="-265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Oval 30">
            <a:extLst>
              <a:ext uri="{FF2B5EF4-FFF2-40B4-BE49-F238E27FC236}">
                <a16:creationId xmlns:a16="http://schemas.microsoft.com/office/drawing/2014/main" id="{1FE8135C-5F70-4F46-A4FD-55501BD7E5D9}"/>
              </a:ext>
            </a:extLst>
          </p:cNvPr>
          <p:cNvSpPr/>
          <p:nvPr/>
        </p:nvSpPr>
        <p:spPr>
          <a:xfrm>
            <a:off x="2552161" y="5122630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E03BCEC-B500-4A00-85F9-A6E37D7FFD13}"/>
                  </a:ext>
                </a:extLst>
              </p:cNvPr>
              <p:cNvSpPr txBox="1"/>
              <p:nvPr/>
            </p:nvSpPr>
            <p:spPr>
              <a:xfrm>
                <a:off x="5413376" y="5178305"/>
                <a:ext cx="701602" cy="3041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𝑎𝑐𝑡𝑖𝑣𝑒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E03BCEC-B500-4A00-85F9-A6E37D7FFD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3376" y="5178305"/>
                <a:ext cx="701602" cy="304186"/>
              </a:xfrm>
              <a:prstGeom prst="rect">
                <a:avLst/>
              </a:prstGeom>
              <a:blipFill>
                <a:blip r:embed="rId4"/>
                <a:stretch>
                  <a:fillRect l="-7826" r="-1739" b="-2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4A917A58-F492-4247-9D47-E76D15C33616}"/>
                  </a:ext>
                </a:extLst>
              </p:cNvPr>
              <p:cNvSpPr txBox="1"/>
              <p:nvPr/>
            </p:nvSpPr>
            <p:spPr>
              <a:xfrm>
                <a:off x="8923662" y="1500487"/>
                <a:ext cx="63181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4A917A58-F492-4247-9D47-E76D15C336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3662" y="1500487"/>
                <a:ext cx="631818" cy="276999"/>
              </a:xfrm>
              <a:prstGeom prst="rect">
                <a:avLst/>
              </a:prstGeom>
              <a:blipFill>
                <a:blip r:embed="rId5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Oval 55">
            <a:extLst>
              <a:ext uri="{FF2B5EF4-FFF2-40B4-BE49-F238E27FC236}">
                <a16:creationId xmlns:a16="http://schemas.microsoft.com/office/drawing/2014/main" id="{05513CDF-081F-4CBC-A5E1-6FDFA493CFE7}"/>
              </a:ext>
            </a:extLst>
          </p:cNvPr>
          <p:cNvSpPr/>
          <p:nvPr/>
        </p:nvSpPr>
        <p:spPr>
          <a:xfrm>
            <a:off x="9555480" y="5120565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DCA7D125-4908-470B-9365-E183E01DA104}"/>
                  </a:ext>
                </a:extLst>
              </p:cNvPr>
              <p:cNvSpPr txBox="1"/>
              <p:nvPr/>
            </p:nvSpPr>
            <p:spPr>
              <a:xfrm>
                <a:off x="10536733" y="1520002"/>
                <a:ext cx="63181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DCA7D125-4908-470B-9365-E183E01DA1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36733" y="1520002"/>
                <a:ext cx="631818" cy="276999"/>
              </a:xfrm>
              <a:prstGeom prst="rect">
                <a:avLst/>
              </a:prstGeom>
              <a:blipFill>
                <a:blip r:embed="rId6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Oval 60">
            <a:extLst>
              <a:ext uri="{FF2B5EF4-FFF2-40B4-BE49-F238E27FC236}">
                <a16:creationId xmlns:a16="http://schemas.microsoft.com/office/drawing/2014/main" id="{FFBF5CB7-4863-4501-963B-48529E190176}"/>
              </a:ext>
            </a:extLst>
          </p:cNvPr>
          <p:cNvSpPr/>
          <p:nvPr/>
        </p:nvSpPr>
        <p:spPr>
          <a:xfrm>
            <a:off x="10831396" y="1963893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3EA78868-9593-425A-85A5-E6B0CCB5302B}"/>
              </a:ext>
            </a:extLst>
          </p:cNvPr>
          <p:cNvSpPr/>
          <p:nvPr/>
        </p:nvSpPr>
        <p:spPr>
          <a:xfrm>
            <a:off x="10872544" y="5113870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8CB735A6-6862-4712-9D06-A47BFE6F5A59}"/>
                  </a:ext>
                </a:extLst>
              </p:cNvPr>
              <p:cNvSpPr txBox="1"/>
              <p:nvPr/>
            </p:nvSpPr>
            <p:spPr>
              <a:xfrm>
                <a:off x="10685792" y="5333073"/>
                <a:ext cx="538096" cy="3030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𝑙𝑎𝑠𝑡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8CB735A6-6862-4712-9D06-A47BFE6F5A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85792" y="5333073"/>
                <a:ext cx="538096" cy="303096"/>
              </a:xfrm>
              <a:prstGeom prst="rect">
                <a:avLst/>
              </a:prstGeom>
              <a:blipFill>
                <a:blip r:embed="rId7"/>
                <a:stretch>
                  <a:fillRect l="-10227" r="-2273" b="-2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5EBC0787-67F4-442D-9E92-0A4E27FEBE75}"/>
              </a:ext>
            </a:extLst>
          </p:cNvPr>
          <p:cNvCxnSpPr>
            <a:stCxn id="61" idx="0"/>
            <a:endCxn id="62" idx="7"/>
          </p:cNvCxnSpPr>
          <p:nvPr/>
        </p:nvCxnSpPr>
        <p:spPr>
          <a:xfrm>
            <a:off x="10872544" y="1963893"/>
            <a:ext cx="70244" cy="3156672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B34A7B7D-DC38-405E-8637-D641FA863A85}"/>
              </a:ext>
            </a:extLst>
          </p:cNvPr>
          <p:cNvCxnSpPr>
            <a:stCxn id="16" idx="4"/>
            <a:endCxn id="62" idx="5"/>
          </p:cNvCxnSpPr>
          <p:nvPr/>
        </p:nvCxnSpPr>
        <p:spPr>
          <a:xfrm>
            <a:off x="9471717" y="2016306"/>
            <a:ext cx="1471071" cy="3136588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9" name="Oval 68">
            <a:extLst>
              <a:ext uri="{FF2B5EF4-FFF2-40B4-BE49-F238E27FC236}">
                <a16:creationId xmlns:a16="http://schemas.microsoft.com/office/drawing/2014/main" id="{F5F81C0C-0BFE-4F0A-BA43-8D12BF60A19B}"/>
              </a:ext>
            </a:extLst>
          </p:cNvPr>
          <p:cNvSpPr/>
          <p:nvPr/>
        </p:nvSpPr>
        <p:spPr>
          <a:xfrm>
            <a:off x="7575738" y="1986752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04D18E95-9E49-4765-9E2E-CBC50D6509E1}"/>
              </a:ext>
            </a:extLst>
          </p:cNvPr>
          <p:cNvSpPr/>
          <p:nvPr/>
        </p:nvSpPr>
        <p:spPr>
          <a:xfrm>
            <a:off x="6614159" y="1978671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6D5B8427-1147-455F-80CF-765B646422EB}"/>
              </a:ext>
            </a:extLst>
          </p:cNvPr>
          <p:cNvSpPr/>
          <p:nvPr/>
        </p:nvSpPr>
        <p:spPr>
          <a:xfrm>
            <a:off x="6449567" y="5091010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D5E31400-A6DC-462E-A7C1-7E9D77759CA5}"/>
              </a:ext>
            </a:extLst>
          </p:cNvPr>
          <p:cNvSpPr/>
          <p:nvPr/>
        </p:nvSpPr>
        <p:spPr>
          <a:xfrm>
            <a:off x="7684335" y="5119905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7C75241C-33D2-4DB6-98AA-71911021B969}"/>
              </a:ext>
            </a:extLst>
          </p:cNvPr>
          <p:cNvSpPr/>
          <p:nvPr/>
        </p:nvSpPr>
        <p:spPr>
          <a:xfrm>
            <a:off x="5605582" y="5120231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AB2D4836-EA75-407A-83DC-32D88C93DFE9}"/>
                  </a:ext>
                </a:extLst>
              </p:cNvPr>
              <p:cNvSpPr txBox="1"/>
              <p:nvPr/>
            </p:nvSpPr>
            <p:spPr>
              <a:xfrm>
                <a:off x="6449567" y="1548598"/>
                <a:ext cx="693973" cy="3041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𝑎𝑐𝑡𝑖𝑣𝑒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AB2D4836-EA75-407A-83DC-32D88C93DF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9567" y="1548598"/>
                <a:ext cx="693973" cy="304186"/>
              </a:xfrm>
              <a:prstGeom prst="rect">
                <a:avLst/>
              </a:prstGeom>
              <a:blipFill>
                <a:blip r:embed="rId8"/>
                <a:stretch>
                  <a:fillRect l="-4386" r="-1754" b="-1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Oval 76">
            <a:extLst>
              <a:ext uri="{FF2B5EF4-FFF2-40B4-BE49-F238E27FC236}">
                <a16:creationId xmlns:a16="http://schemas.microsoft.com/office/drawing/2014/main" id="{43A11391-7CF4-46A6-A62B-5E2A851CE7A1}"/>
              </a:ext>
            </a:extLst>
          </p:cNvPr>
          <p:cNvSpPr/>
          <p:nvPr/>
        </p:nvSpPr>
        <p:spPr>
          <a:xfrm>
            <a:off x="5084255" y="1986752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E2706202-3B9C-42AC-8174-C8A75138F835}"/>
              </a:ext>
            </a:extLst>
          </p:cNvPr>
          <p:cNvSpPr/>
          <p:nvPr/>
        </p:nvSpPr>
        <p:spPr>
          <a:xfrm>
            <a:off x="1023449" y="657332"/>
            <a:ext cx="9513616" cy="5769794"/>
          </a:xfrm>
          <a:custGeom>
            <a:avLst/>
            <a:gdLst>
              <a:gd name="connsiteX0" fmla="*/ 4673420 w 9505366"/>
              <a:gd name="connsiteY0" fmla="*/ 31514 h 5636716"/>
              <a:gd name="connsiteX1" fmla="*/ 403172 w 9505366"/>
              <a:gd name="connsiteY1" fmla="*/ 680738 h 5636716"/>
              <a:gd name="connsiteX2" fmla="*/ 293444 w 9505366"/>
              <a:gd name="connsiteY2" fmla="*/ 4082306 h 5636716"/>
              <a:gd name="connsiteX3" fmla="*/ 1418156 w 9505366"/>
              <a:gd name="connsiteY3" fmla="*/ 5399042 h 5636716"/>
              <a:gd name="connsiteX4" fmla="*/ 8824796 w 9505366"/>
              <a:gd name="connsiteY4" fmla="*/ 5207018 h 5636716"/>
              <a:gd name="connsiteX5" fmla="*/ 8705924 w 9505366"/>
              <a:gd name="connsiteY5" fmla="*/ 1211090 h 5636716"/>
              <a:gd name="connsiteX6" fmla="*/ 4673420 w 9505366"/>
              <a:gd name="connsiteY6" fmla="*/ 31514 h 5636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505366" h="5636716">
                <a:moveTo>
                  <a:pt x="4673420" y="31514"/>
                </a:moveTo>
                <a:cubicBezTo>
                  <a:pt x="3289628" y="-56878"/>
                  <a:pt x="1133168" y="5606"/>
                  <a:pt x="403172" y="680738"/>
                </a:cubicBezTo>
                <a:cubicBezTo>
                  <a:pt x="-326824" y="1355870"/>
                  <a:pt x="124280" y="3295922"/>
                  <a:pt x="293444" y="4082306"/>
                </a:cubicBezTo>
                <a:cubicBezTo>
                  <a:pt x="462608" y="4868690"/>
                  <a:pt x="-3736" y="5211590"/>
                  <a:pt x="1418156" y="5399042"/>
                </a:cubicBezTo>
                <a:cubicBezTo>
                  <a:pt x="2840048" y="5586494"/>
                  <a:pt x="7610168" y="5905010"/>
                  <a:pt x="8824796" y="5207018"/>
                </a:cubicBezTo>
                <a:cubicBezTo>
                  <a:pt x="10039424" y="4509026"/>
                  <a:pt x="9391724" y="2073674"/>
                  <a:pt x="8705924" y="1211090"/>
                </a:cubicBezTo>
                <a:cubicBezTo>
                  <a:pt x="8020124" y="348506"/>
                  <a:pt x="6057212" y="119906"/>
                  <a:pt x="4673420" y="31514"/>
                </a:cubicBezTo>
                <a:close/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DD81A9DF-D83B-4424-8C3B-74056A78F226}"/>
              </a:ext>
            </a:extLst>
          </p:cNvPr>
          <p:cNvCxnSpPr>
            <a:cxnSpLocks/>
          </p:cNvCxnSpPr>
          <p:nvPr/>
        </p:nvCxnSpPr>
        <p:spPr>
          <a:xfrm flipV="1">
            <a:off x="8923662" y="686373"/>
            <a:ext cx="783257" cy="5796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B8EB020E-9753-4023-BE61-89780D88C7AC}"/>
                  </a:ext>
                </a:extLst>
              </p:cNvPr>
              <p:cNvSpPr txBox="1"/>
              <p:nvPr/>
            </p:nvSpPr>
            <p:spPr>
              <a:xfrm>
                <a:off x="7725483" y="182092"/>
                <a:ext cx="4347537" cy="5617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Sub problem: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𝑂𝑃𝑇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𝑠𝑡𝑎𝑟𝑡</m:t>
                                </m:r>
                              </m:sub>
                            </m:sSub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𝑠𝑡𝑎𝑟𝑡</m:t>
                                </m:r>
                              </m:sub>
                            </m:sSub>
                          </m:sub>
                          <m:sup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𝑙𝑎𝑠𝑡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B8EB020E-9753-4023-BE61-89780D88C7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5483" y="182092"/>
                <a:ext cx="4347537" cy="561757"/>
              </a:xfrm>
              <a:prstGeom prst="rect">
                <a:avLst/>
              </a:prstGeom>
              <a:blipFill>
                <a:blip r:embed="rId9"/>
                <a:stretch>
                  <a:fillRect l="-1122" b="-1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0A75C94A-470C-4040-9D1A-108332B03A24}"/>
              </a:ext>
            </a:extLst>
          </p:cNvPr>
          <p:cNvCxnSpPr>
            <a:stCxn id="70" idx="4"/>
            <a:endCxn id="71" idx="0"/>
          </p:cNvCxnSpPr>
          <p:nvPr/>
        </p:nvCxnSpPr>
        <p:spPr>
          <a:xfrm flipH="1">
            <a:off x="6490715" y="2024390"/>
            <a:ext cx="164592" cy="30666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37D061F6-A124-49AE-861B-CF9EDB257EB8}"/>
              </a:ext>
            </a:extLst>
          </p:cNvPr>
          <p:cNvCxnSpPr>
            <a:cxnSpLocks/>
            <a:endCxn id="72" idx="5"/>
          </p:cNvCxnSpPr>
          <p:nvPr/>
        </p:nvCxnSpPr>
        <p:spPr>
          <a:xfrm>
            <a:off x="7650625" y="1996797"/>
            <a:ext cx="103954" cy="31621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00EB3DC1-FF64-4ADB-8C9B-D1E1FD055D2B}"/>
              </a:ext>
            </a:extLst>
          </p:cNvPr>
          <p:cNvCxnSpPr>
            <a:cxnSpLocks/>
            <a:endCxn id="56" idx="7"/>
          </p:cNvCxnSpPr>
          <p:nvPr/>
        </p:nvCxnSpPr>
        <p:spPr>
          <a:xfrm>
            <a:off x="8658876" y="1986752"/>
            <a:ext cx="966848" cy="31405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0C1A377A-39A3-4166-BAFA-81F590C15E1F}"/>
              </a:ext>
            </a:extLst>
          </p:cNvPr>
          <p:cNvCxnSpPr/>
          <p:nvPr/>
        </p:nvCxnSpPr>
        <p:spPr>
          <a:xfrm flipH="1">
            <a:off x="4627348" y="1262852"/>
            <a:ext cx="1545336" cy="5101372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2E7C9088-E678-4378-AF10-45EA1F226C27}"/>
              </a:ext>
            </a:extLst>
          </p:cNvPr>
          <p:cNvSpPr txBox="1"/>
          <p:nvPr/>
        </p:nvSpPr>
        <p:spPr>
          <a:xfrm>
            <a:off x="2571883" y="1203378"/>
            <a:ext cx="1767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inactive problem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29EDF670-BC35-4F87-B502-D41FA2AA20CA}"/>
              </a:ext>
            </a:extLst>
          </p:cNvPr>
          <p:cNvSpPr txBox="1"/>
          <p:nvPr/>
        </p:nvSpPr>
        <p:spPr>
          <a:xfrm>
            <a:off x="6789843" y="1307695"/>
            <a:ext cx="1645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active problem</a:t>
            </a:r>
          </a:p>
        </p:txBody>
      </p:sp>
      <p:sp>
        <p:nvSpPr>
          <p:cNvPr id="94" name="Freeform: Shape 93">
            <a:extLst>
              <a:ext uri="{FF2B5EF4-FFF2-40B4-BE49-F238E27FC236}">
                <a16:creationId xmlns:a16="http://schemas.microsoft.com/office/drawing/2014/main" id="{8F8E357B-D919-485D-9C98-EE83BA795299}"/>
              </a:ext>
            </a:extLst>
          </p:cNvPr>
          <p:cNvSpPr/>
          <p:nvPr/>
        </p:nvSpPr>
        <p:spPr>
          <a:xfrm>
            <a:off x="10547489" y="1286574"/>
            <a:ext cx="992168" cy="4664899"/>
          </a:xfrm>
          <a:custGeom>
            <a:avLst/>
            <a:gdLst>
              <a:gd name="connsiteX0" fmla="*/ 279007 w 992168"/>
              <a:gd name="connsiteY0" fmla="*/ 21018 h 4664899"/>
              <a:gd name="connsiteX1" fmla="*/ 68695 w 992168"/>
              <a:gd name="connsiteY1" fmla="*/ 405066 h 4664899"/>
              <a:gd name="connsiteX2" fmla="*/ 77839 w 992168"/>
              <a:gd name="connsiteY2" fmla="*/ 2654490 h 4664899"/>
              <a:gd name="connsiteX3" fmla="*/ 59551 w 992168"/>
              <a:gd name="connsiteY3" fmla="*/ 4583874 h 4664899"/>
              <a:gd name="connsiteX4" fmla="*/ 937375 w 992168"/>
              <a:gd name="connsiteY4" fmla="*/ 4135818 h 4664899"/>
              <a:gd name="connsiteX5" fmla="*/ 891655 w 992168"/>
              <a:gd name="connsiteY5" fmla="*/ 2608770 h 4664899"/>
              <a:gd name="connsiteX6" fmla="*/ 827647 w 992168"/>
              <a:gd name="connsiteY6" fmla="*/ 679386 h 4664899"/>
              <a:gd name="connsiteX7" fmla="*/ 279007 w 992168"/>
              <a:gd name="connsiteY7" fmla="*/ 21018 h 4664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92168" h="4664899">
                <a:moveTo>
                  <a:pt x="279007" y="21018"/>
                </a:moveTo>
                <a:cubicBezTo>
                  <a:pt x="152515" y="-24702"/>
                  <a:pt x="102223" y="-33846"/>
                  <a:pt x="68695" y="405066"/>
                </a:cubicBezTo>
                <a:cubicBezTo>
                  <a:pt x="35167" y="843978"/>
                  <a:pt x="79363" y="1958022"/>
                  <a:pt x="77839" y="2654490"/>
                </a:cubicBezTo>
                <a:cubicBezTo>
                  <a:pt x="76315" y="3350958"/>
                  <a:pt x="-83705" y="4336986"/>
                  <a:pt x="59551" y="4583874"/>
                </a:cubicBezTo>
                <a:cubicBezTo>
                  <a:pt x="202807" y="4830762"/>
                  <a:pt x="798691" y="4465002"/>
                  <a:pt x="937375" y="4135818"/>
                </a:cubicBezTo>
                <a:cubicBezTo>
                  <a:pt x="1076059" y="3806634"/>
                  <a:pt x="909943" y="3184842"/>
                  <a:pt x="891655" y="2608770"/>
                </a:cubicBezTo>
                <a:cubicBezTo>
                  <a:pt x="873367" y="2032698"/>
                  <a:pt x="931279" y="1113726"/>
                  <a:pt x="827647" y="679386"/>
                </a:cubicBezTo>
                <a:cubicBezTo>
                  <a:pt x="724015" y="245046"/>
                  <a:pt x="405499" y="66738"/>
                  <a:pt x="279007" y="21018"/>
                </a:cubicBezTo>
                <a:close/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CD3BC2CD-B847-4A27-8A29-19E312E1973D}"/>
                  </a:ext>
                </a:extLst>
              </p:cNvPr>
              <p:cNvSpPr txBox="1"/>
              <p:nvPr/>
            </p:nvSpPr>
            <p:spPr>
              <a:xfrm>
                <a:off x="1530782" y="5715322"/>
                <a:ext cx="23886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Store: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𝑐𝑜𝑠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𝑖𝑛𝑎𝑐𝑡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𝑖𝑛𝑎𝑐𝑡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CD3BC2CD-B847-4A27-8A29-19E312E197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0782" y="5715322"/>
                <a:ext cx="2388603" cy="369332"/>
              </a:xfrm>
              <a:prstGeom prst="rect">
                <a:avLst/>
              </a:prstGeom>
              <a:blipFill>
                <a:blip r:embed="rId10"/>
                <a:stretch>
                  <a:fillRect l="-2041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D1A5FA04-AA20-42C5-B716-9D318BE2DD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8A9C9-8565-4928-9E41-6D5E5DE9E046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029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57D70-A6F7-4A29-BB1E-708EE67FF2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59587"/>
          </a:xfrm>
        </p:spPr>
        <p:txBody>
          <a:bodyPr/>
          <a:lstStyle/>
          <a:p>
            <a:r>
              <a:rPr lang="en-US" dirty="0"/>
              <a:t>Monge’s formulation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7C9468B-7D59-4196-9A9B-BFD354642EF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42416"/>
                <a:ext cx="10515600" cy="5134547"/>
              </a:xfrm>
            </p:spPr>
            <p:txBody>
              <a:bodyPr/>
              <a:lstStyle/>
              <a:p>
                <a:r>
                  <a:rPr lang="en-US" dirty="0"/>
                  <a:t>Under some regular conditions, (e.g.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p>
                  </m:oMath>
                </a14:m>
                <a:r>
                  <a:rPr lang="en-US" dirty="0"/>
                  <a:t>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≥1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≪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≪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ℒ</m:t>
                    </m:r>
                  </m:oMath>
                </a14:m>
                <a:r>
                  <a:rPr lang="en-US" dirty="0"/>
                  <a:t>.) The optimal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 in Kantorovich problem is induced by a mapping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(i.e.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#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𝜈</m:t>
                    </m:r>
                  </m:oMath>
                </a14:m>
                <a:r>
                  <a:rPr lang="en-US" dirty="0"/>
                  <a:t>). The Kantorovich problem reduces to the Monge’s formulation: </a:t>
                </a:r>
              </a:p>
              <a:p>
                <a:pPr marL="0" indent="0">
                  <a:buNone/>
                </a:pPr>
                <a:br>
                  <a:rPr lang="en-US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subHide m:val="on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</m:nary>
                        </m:e>
                      </m:func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7C9468B-7D59-4196-9A9B-BFD354642EF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42416"/>
                <a:ext cx="10515600" cy="5134547"/>
              </a:xfrm>
              <a:blipFill>
                <a:blip r:embed="rId2"/>
                <a:stretch>
                  <a:fillRect l="-1043" t="-1900" r="-1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F808FB-A440-4966-9C1A-A6F163D9BE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8A9C9-8565-4928-9E41-6D5E5DE9E04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54574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084C7-FBC0-409E-9409-AA29D9C135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213" y="79454"/>
            <a:ext cx="6305340" cy="503554"/>
          </a:xfrm>
        </p:spPr>
        <p:txBody>
          <a:bodyPr>
            <a:normAutofit fontScale="90000"/>
          </a:bodyPr>
          <a:lstStyle/>
          <a:p>
            <a:r>
              <a:rPr lang="en-US" dirty="0"/>
              <a:t>Solve the subproblem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9BFFC20-31F6-4530-85DB-1DDBFDE35A40}"/>
              </a:ext>
            </a:extLst>
          </p:cNvPr>
          <p:cNvCxnSpPr>
            <a:cxnSpLocks/>
          </p:cNvCxnSpPr>
          <p:nvPr/>
        </p:nvCxnSpPr>
        <p:spPr>
          <a:xfrm>
            <a:off x="845375" y="2173561"/>
            <a:ext cx="10344912" cy="33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A91DF70-5C73-4B5B-B912-A5E31840C85B}"/>
              </a:ext>
            </a:extLst>
          </p:cNvPr>
          <p:cNvCxnSpPr>
            <a:cxnSpLocks/>
          </p:cNvCxnSpPr>
          <p:nvPr/>
        </p:nvCxnSpPr>
        <p:spPr>
          <a:xfrm>
            <a:off x="1139400" y="5318249"/>
            <a:ext cx="1025402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4620E28C-650D-4ED9-B34A-A57D4E53ADC4}"/>
              </a:ext>
            </a:extLst>
          </p:cNvPr>
          <p:cNvSpPr/>
          <p:nvPr/>
        </p:nvSpPr>
        <p:spPr>
          <a:xfrm>
            <a:off x="1593447" y="2159265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7BB305B-E450-40BD-99AD-BB0D51FAB4FA}"/>
              </a:ext>
            </a:extLst>
          </p:cNvPr>
          <p:cNvSpPr/>
          <p:nvPr/>
        </p:nvSpPr>
        <p:spPr>
          <a:xfrm>
            <a:off x="2500296" y="2136405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A769532-8F6F-4027-9E0B-E613D8F1517C}"/>
              </a:ext>
            </a:extLst>
          </p:cNvPr>
          <p:cNvSpPr/>
          <p:nvPr/>
        </p:nvSpPr>
        <p:spPr>
          <a:xfrm>
            <a:off x="3434836" y="2162612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D5AB8DC-093F-4A5E-A6E2-E51C377DDA9D}"/>
              </a:ext>
            </a:extLst>
          </p:cNvPr>
          <p:cNvSpPr/>
          <p:nvPr/>
        </p:nvSpPr>
        <p:spPr>
          <a:xfrm>
            <a:off x="1650702" y="5272530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BE942CC-AD36-41D3-86D3-557DF3CE490D}"/>
              </a:ext>
            </a:extLst>
          </p:cNvPr>
          <p:cNvSpPr/>
          <p:nvPr/>
        </p:nvSpPr>
        <p:spPr>
          <a:xfrm>
            <a:off x="3494593" y="5283034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2AAA674-8D28-4353-B54C-C9D1D6276CEB}"/>
              </a:ext>
            </a:extLst>
          </p:cNvPr>
          <p:cNvSpPr/>
          <p:nvPr/>
        </p:nvSpPr>
        <p:spPr>
          <a:xfrm>
            <a:off x="4474067" y="5280933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BD70326-4AEC-459A-BBEE-967EA5F97D3B}"/>
              </a:ext>
            </a:extLst>
          </p:cNvPr>
          <p:cNvSpPr/>
          <p:nvPr/>
        </p:nvSpPr>
        <p:spPr>
          <a:xfrm>
            <a:off x="8592574" y="2162611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819EEC6-5F8A-4A00-912A-8D739152D06E}"/>
              </a:ext>
            </a:extLst>
          </p:cNvPr>
          <p:cNvSpPr/>
          <p:nvPr/>
        </p:nvSpPr>
        <p:spPr>
          <a:xfrm>
            <a:off x="9430569" y="2177069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B147EBC-0627-48E6-B212-8FDCECD85ECB}"/>
              </a:ext>
            </a:extLst>
          </p:cNvPr>
          <p:cNvCxnSpPr>
            <a:cxnSpLocks/>
            <a:endCxn id="10" idx="6"/>
          </p:cNvCxnSpPr>
          <p:nvPr/>
        </p:nvCxnSpPr>
        <p:spPr>
          <a:xfrm>
            <a:off x="1646646" y="2178777"/>
            <a:ext cx="86352" cy="31166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DC9177C-3BF4-4A0D-868C-0B50E3A16738}"/>
              </a:ext>
            </a:extLst>
          </p:cNvPr>
          <p:cNvCxnSpPr>
            <a:cxnSpLocks/>
            <a:endCxn id="11" idx="0"/>
          </p:cNvCxnSpPr>
          <p:nvPr/>
        </p:nvCxnSpPr>
        <p:spPr>
          <a:xfrm>
            <a:off x="3516206" y="2216033"/>
            <a:ext cx="19535" cy="30670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7FCFE07-CCCD-4D2F-9BF6-707D7AD472F7}"/>
              </a:ext>
            </a:extLst>
          </p:cNvPr>
          <p:cNvCxnSpPr>
            <a:cxnSpLocks/>
            <a:endCxn id="31" idx="0"/>
          </p:cNvCxnSpPr>
          <p:nvPr/>
        </p:nvCxnSpPr>
        <p:spPr>
          <a:xfrm>
            <a:off x="2539776" y="2195066"/>
            <a:ext cx="89826" cy="30904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8EDC407-F606-41B7-BD2E-053DFF81AF7B}"/>
              </a:ext>
            </a:extLst>
          </p:cNvPr>
          <p:cNvCxnSpPr>
            <a:cxnSpLocks/>
            <a:endCxn id="12" idx="4"/>
          </p:cNvCxnSpPr>
          <p:nvPr/>
        </p:nvCxnSpPr>
        <p:spPr>
          <a:xfrm flipH="1">
            <a:off x="4515215" y="2165962"/>
            <a:ext cx="650091" cy="31606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DDABD83-B57A-4B57-8466-F31004DDAF66}"/>
                  </a:ext>
                </a:extLst>
              </p:cNvPr>
              <p:cNvSpPr txBox="1"/>
              <p:nvPr/>
            </p:nvSpPr>
            <p:spPr>
              <a:xfrm>
                <a:off x="1364824" y="1847865"/>
                <a:ext cx="621837" cy="3021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𝑠𝑡𝑎𝑟𝑡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DDABD83-B57A-4B57-8466-F31004DDAF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4824" y="1847865"/>
                <a:ext cx="621837" cy="302199"/>
              </a:xfrm>
              <a:prstGeom prst="rect">
                <a:avLst/>
              </a:prstGeom>
              <a:blipFill>
                <a:blip r:embed="rId2"/>
                <a:stretch>
                  <a:fillRect l="-4902" r="-980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483EF13-F8BB-47BA-B3A0-4046FA1CB8B1}"/>
                  </a:ext>
                </a:extLst>
              </p:cNvPr>
              <p:cNvSpPr txBox="1"/>
              <p:nvPr/>
            </p:nvSpPr>
            <p:spPr>
              <a:xfrm>
                <a:off x="1550140" y="5580414"/>
                <a:ext cx="6145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𝑠𝑡𝑎𝑟𝑡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483EF13-F8BB-47BA-B3A0-4046FA1CB8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0140" y="5580414"/>
                <a:ext cx="614592" cy="276999"/>
              </a:xfrm>
              <a:prstGeom prst="rect">
                <a:avLst/>
              </a:prstGeom>
              <a:blipFill>
                <a:blip r:embed="rId3"/>
                <a:stretch>
                  <a:fillRect l="-8911" r="-2970" b="-2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Oval 30">
            <a:extLst>
              <a:ext uri="{FF2B5EF4-FFF2-40B4-BE49-F238E27FC236}">
                <a16:creationId xmlns:a16="http://schemas.microsoft.com/office/drawing/2014/main" id="{1FE8135C-5F70-4F46-A4FD-55501BD7E5D9}"/>
              </a:ext>
            </a:extLst>
          </p:cNvPr>
          <p:cNvSpPr/>
          <p:nvPr/>
        </p:nvSpPr>
        <p:spPr>
          <a:xfrm>
            <a:off x="2588454" y="5285473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E03BCEC-B500-4A00-85F9-A6E37D7FFD13}"/>
                  </a:ext>
                </a:extLst>
              </p:cNvPr>
              <p:cNvSpPr txBox="1"/>
              <p:nvPr/>
            </p:nvSpPr>
            <p:spPr>
              <a:xfrm>
                <a:off x="5413376" y="5370329"/>
                <a:ext cx="483466" cy="3021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𝑎𝑐𝑡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E03BCEC-B500-4A00-85F9-A6E37D7FFD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3376" y="5370329"/>
                <a:ext cx="483466" cy="302199"/>
              </a:xfrm>
              <a:prstGeom prst="rect">
                <a:avLst/>
              </a:prstGeom>
              <a:blipFill>
                <a:blip r:embed="rId4"/>
                <a:stretch>
                  <a:fillRect l="-11392" r="-2532" b="-2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4A917A58-F492-4247-9D47-E76D15C33616}"/>
                  </a:ext>
                </a:extLst>
              </p:cNvPr>
              <p:cNvSpPr txBox="1"/>
              <p:nvPr/>
            </p:nvSpPr>
            <p:spPr>
              <a:xfrm>
                <a:off x="9052452" y="1738267"/>
                <a:ext cx="63181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trike="sngStrike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trike="sngStrike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trike="sngStrike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trike="sngStrike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trike="sngStrike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4A917A58-F492-4247-9D47-E76D15C336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2452" y="1738267"/>
                <a:ext cx="631818" cy="276999"/>
              </a:xfrm>
              <a:prstGeom prst="rect">
                <a:avLst/>
              </a:prstGeom>
              <a:blipFill>
                <a:blip r:embed="rId5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Oval 55">
            <a:extLst>
              <a:ext uri="{FF2B5EF4-FFF2-40B4-BE49-F238E27FC236}">
                <a16:creationId xmlns:a16="http://schemas.microsoft.com/office/drawing/2014/main" id="{05513CDF-081F-4CBC-A5E1-6FDFA493CFE7}"/>
              </a:ext>
            </a:extLst>
          </p:cNvPr>
          <p:cNvSpPr/>
          <p:nvPr/>
        </p:nvSpPr>
        <p:spPr>
          <a:xfrm>
            <a:off x="9555480" y="5312589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DCA7D125-4908-470B-9365-E183E01DA104}"/>
                  </a:ext>
                </a:extLst>
              </p:cNvPr>
              <p:cNvSpPr txBox="1"/>
              <p:nvPr/>
            </p:nvSpPr>
            <p:spPr>
              <a:xfrm>
                <a:off x="10558469" y="1812177"/>
                <a:ext cx="63181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DCA7D125-4908-470B-9365-E183E01DA1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8469" y="1812177"/>
                <a:ext cx="631818" cy="276999"/>
              </a:xfrm>
              <a:prstGeom prst="rect">
                <a:avLst/>
              </a:prstGeom>
              <a:blipFill>
                <a:blip r:embed="rId6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Oval 60">
            <a:extLst>
              <a:ext uri="{FF2B5EF4-FFF2-40B4-BE49-F238E27FC236}">
                <a16:creationId xmlns:a16="http://schemas.microsoft.com/office/drawing/2014/main" id="{FFBF5CB7-4863-4501-963B-48529E190176}"/>
              </a:ext>
            </a:extLst>
          </p:cNvPr>
          <p:cNvSpPr/>
          <p:nvPr/>
        </p:nvSpPr>
        <p:spPr>
          <a:xfrm>
            <a:off x="10831396" y="2155917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3EA78868-9593-425A-85A5-E6B0CCB5302B}"/>
              </a:ext>
            </a:extLst>
          </p:cNvPr>
          <p:cNvSpPr/>
          <p:nvPr/>
        </p:nvSpPr>
        <p:spPr>
          <a:xfrm>
            <a:off x="10872544" y="5305894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8CB735A6-6862-4712-9D06-A47BFE6F5A59}"/>
                  </a:ext>
                </a:extLst>
              </p:cNvPr>
              <p:cNvSpPr txBox="1"/>
              <p:nvPr/>
            </p:nvSpPr>
            <p:spPr>
              <a:xfrm>
                <a:off x="10685792" y="5525097"/>
                <a:ext cx="538096" cy="3030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𝑙𝑎𝑠𝑡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8CB735A6-6862-4712-9D06-A47BFE6F5A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85792" y="5525097"/>
                <a:ext cx="538096" cy="303096"/>
              </a:xfrm>
              <a:prstGeom prst="rect">
                <a:avLst/>
              </a:prstGeom>
              <a:blipFill>
                <a:blip r:embed="rId7"/>
                <a:stretch>
                  <a:fillRect l="-10227" r="-2273" b="-2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5EBC0787-67F4-442D-9E92-0A4E27FEBE75}"/>
              </a:ext>
            </a:extLst>
          </p:cNvPr>
          <p:cNvCxnSpPr>
            <a:stCxn id="61" idx="0"/>
            <a:endCxn id="62" idx="7"/>
          </p:cNvCxnSpPr>
          <p:nvPr/>
        </p:nvCxnSpPr>
        <p:spPr>
          <a:xfrm>
            <a:off x="10872544" y="2155917"/>
            <a:ext cx="70244" cy="3156672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69" name="Oval 68">
            <a:extLst>
              <a:ext uri="{FF2B5EF4-FFF2-40B4-BE49-F238E27FC236}">
                <a16:creationId xmlns:a16="http://schemas.microsoft.com/office/drawing/2014/main" id="{F5F81C0C-0BFE-4F0A-BA43-8D12BF60A19B}"/>
              </a:ext>
            </a:extLst>
          </p:cNvPr>
          <p:cNvSpPr/>
          <p:nvPr/>
        </p:nvSpPr>
        <p:spPr>
          <a:xfrm>
            <a:off x="7575738" y="2178776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04D18E95-9E49-4765-9E2E-CBC50D6509E1}"/>
              </a:ext>
            </a:extLst>
          </p:cNvPr>
          <p:cNvSpPr/>
          <p:nvPr/>
        </p:nvSpPr>
        <p:spPr>
          <a:xfrm>
            <a:off x="6614159" y="2170695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6D5B8427-1147-455F-80CF-765B646422EB}"/>
              </a:ext>
            </a:extLst>
          </p:cNvPr>
          <p:cNvSpPr/>
          <p:nvPr/>
        </p:nvSpPr>
        <p:spPr>
          <a:xfrm>
            <a:off x="6449567" y="5283034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D5E31400-A6DC-462E-A7C1-7E9D77759CA5}"/>
              </a:ext>
            </a:extLst>
          </p:cNvPr>
          <p:cNvSpPr/>
          <p:nvPr/>
        </p:nvSpPr>
        <p:spPr>
          <a:xfrm>
            <a:off x="7684335" y="5311929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7C75241C-33D2-4DB6-98AA-71911021B969}"/>
              </a:ext>
            </a:extLst>
          </p:cNvPr>
          <p:cNvSpPr/>
          <p:nvPr/>
        </p:nvSpPr>
        <p:spPr>
          <a:xfrm>
            <a:off x="5605582" y="5312255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AB2D4836-EA75-407A-83DC-32D88C93DFE9}"/>
                  </a:ext>
                </a:extLst>
              </p:cNvPr>
              <p:cNvSpPr txBox="1"/>
              <p:nvPr/>
            </p:nvSpPr>
            <p:spPr>
              <a:xfrm>
                <a:off x="6449567" y="1740622"/>
                <a:ext cx="482375" cy="3021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𝑎𝑐𝑡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AB2D4836-EA75-407A-83DC-32D88C93DF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9567" y="1740622"/>
                <a:ext cx="482375" cy="302199"/>
              </a:xfrm>
              <a:prstGeom prst="rect">
                <a:avLst/>
              </a:prstGeom>
              <a:blipFill>
                <a:blip r:embed="rId8"/>
                <a:stretch>
                  <a:fillRect l="-6329" r="-2532" b="-183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Oval 76">
            <a:extLst>
              <a:ext uri="{FF2B5EF4-FFF2-40B4-BE49-F238E27FC236}">
                <a16:creationId xmlns:a16="http://schemas.microsoft.com/office/drawing/2014/main" id="{43A11391-7CF4-46A6-A62B-5E2A851CE7A1}"/>
              </a:ext>
            </a:extLst>
          </p:cNvPr>
          <p:cNvSpPr/>
          <p:nvPr/>
        </p:nvSpPr>
        <p:spPr>
          <a:xfrm>
            <a:off x="5084255" y="2178776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B8EB020E-9753-4023-BE61-89780D88C7AC}"/>
                  </a:ext>
                </a:extLst>
              </p:cNvPr>
              <p:cNvSpPr txBox="1"/>
              <p:nvPr/>
            </p:nvSpPr>
            <p:spPr>
              <a:xfrm>
                <a:off x="3422879" y="578010"/>
                <a:ext cx="4347537" cy="5617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Sub problem: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𝑂𝑃𝑇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𝑠𝑡𝑎𝑟𝑡</m:t>
                                </m:r>
                              </m:sub>
                            </m:sSub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𝑠𝑡𝑎𝑟𝑡</m:t>
                                </m:r>
                              </m:sub>
                            </m:sSub>
                          </m:sub>
                          <m:sup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𝑙𝑎𝑠𝑡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B8EB020E-9753-4023-BE61-89780D88C7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2879" y="578010"/>
                <a:ext cx="4347537" cy="561757"/>
              </a:xfrm>
              <a:prstGeom prst="rect">
                <a:avLst/>
              </a:prstGeom>
              <a:blipFill>
                <a:blip r:embed="rId9"/>
                <a:stretch>
                  <a:fillRect l="-1120" b="-1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0A75C94A-470C-4040-9D1A-108332B03A24}"/>
              </a:ext>
            </a:extLst>
          </p:cNvPr>
          <p:cNvCxnSpPr>
            <a:stCxn id="70" idx="4"/>
            <a:endCxn id="71" idx="0"/>
          </p:cNvCxnSpPr>
          <p:nvPr/>
        </p:nvCxnSpPr>
        <p:spPr>
          <a:xfrm flipH="1">
            <a:off x="6490715" y="2216414"/>
            <a:ext cx="164592" cy="30666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37D061F6-A124-49AE-861B-CF9EDB257EB8}"/>
              </a:ext>
            </a:extLst>
          </p:cNvPr>
          <p:cNvCxnSpPr>
            <a:cxnSpLocks/>
            <a:endCxn id="72" idx="5"/>
          </p:cNvCxnSpPr>
          <p:nvPr/>
        </p:nvCxnSpPr>
        <p:spPr>
          <a:xfrm>
            <a:off x="7650625" y="2188821"/>
            <a:ext cx="103954" cy="31621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00EB3DC1-FF64-4ADB-8C9B-D1E1FD055D2B}"/>
              </a:ext>
            </a:extLst>
          </p:cNvPr>
          <p:cNvCxnSpPr>
            <a:cxnSpLocks/>
            <a:endCxn id="56" idx="7"/>
          </p:cNvCxnSpPr>
          <p:nvPr/>
        </p:nvCxnSpPr>
        <p:spPr>
          <a:xfrm>
            <a:off x="8658876" y="2178776"/>
            <a:ext cx="966848" cy="31405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0C1A377A-39A3-4166-BAFA-81F590C15E1F}"/>
              </a:ext>
            </a:extLst>
          </p:cNvPr>
          <p:cNvCxnSpPr/>
          <p:nvPr/>
        </p:nvCxnSpPr>
        <p:spPr>
          <a:xfrm flipH="1">
            <a:off x="4627348" y="1454876"/>
            <a:ext cx="1545336" cy="5101372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2E7C9088-E678-4378-AF10-45EA1F226C27}"/>
              </a:ext>
            </a:extLst>
          </p:cNvPr>
          <p:cNvSpPr txBox="1"/>
          <p:nvPr/>
        </p:nvSpPr>
        <p:spPr>
          <a:xfrm>
            <a:off x="2606475" y="1231752"/>
            <a:ext cx="1767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inactive problem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29EDF670-BC35-4F87-B502-D41FA2AA20CA}"/>
              </a:ext>
            </a:extLst>
          </p:cNvPr>
          <p:cNvSpPr txBox="1"/>
          <p:nvPr/>
        </p:nvSpPr>
        <p:spPr>
          <a:xfrm>
            <a:off x="6531863" y="1176601"/>
            <a:ext cx="1645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active problem</a:t>
            </a:r>
          </a:p>
        </p:txBody>
      </p:sp>
      <p:sp>
        <p:nvSpPr>
          <p:cNvPr id="94" name="Freeform: Shape 93">
            <a:extLst>
              <a:ext uri="{FF2B5EF4-FFF2-40B4-BE49-F238E27FC236}">
                <a16:creationId xmlns:a16="http://schemas.microsoft.com/office/drawing/2014/main" id="{8F8E357B-D919-485D-9C98-EE83BA795299}"/>
              </a:ext>
            </a:extLst>
          </p:cNvPr>
          <p:cNvSpPr/>
          <p:nvPr/>
        </p:nvSpPr>
        <p:spPr>
          <a:xfrm>
            <a:off x="10547489" y="1478598"/>
            <a:ext cx="992168" cy="4664899"/>
          </a:xfrm>
          <a:custGeom>
            <a:avLst/>
            <a:gdLst>
              <a:gd name="connsiteX0" fmla="*/ 279007 w 992168"/>
              <a:gd name="connsiteY0" fmla="*/ 21018 h 4664899"/>
              <a:gd name="connsiteX1" fmla="*/ 68695 w 992168"/>
              <a:gd name="connsiteY1" fmla="*/ 405066 h 4664899"/>
              <a:gd name="connsiteX2" fmla="*/ 77839 w 992168"/>
              <a:gd name="connsiteY2" fmla="*/ 2654490 h 4664899"/>
              <a:gd name="connsiteX3" fmla="*/ 59551 w 992168"/>
              <a:gd name="connsiteY3" fmla="*/ 4583874 h 4664899"/>
              <a:gd name="connsiteX4" fmla="*/ 937375 w 992168"/>
              <a:gd name="connsiteY4" fmla="*/ 4135818 h 4664899"/>
              <a:gd name="connsiteX5" fmla="*/ 891655 w 992168"/>
              <a:gd name="connsiteY5" fmla="*/ 2608770 h 4664899"/>
              <a:gd name="connsiteX6" fmla="*/ 827647 w 992168"/>
              <a:gd name="connsiteY6" fmla="*/ 679386 h 4664899"/>
              <a:gd name="connsiteX7" fmla="*/ 279007 w 992168"/>
              <a:gd name="connsiteY7" fmla="*/ 21018 h 4664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92168" h="4664899">
                <a:moveTo>
                  <a:pt x="279007" y="21018"/>
                </a:moveTo>
                <a:cubicBezTo>
                  <a:pt x="152515" y="-24702"/>
                  <a:pt x="102223" y="-33846"/>
                  <a:pt x="68695" y="405066"/>
                </a:cubicBezTo>
                <a:cubicBezTo>
                  <a:pt x="35167" y="843978"/>
                  <a:pt x="79363" y="1958022"/>
                  <a:pt x="77839" y="2654490"/>
                </a:cubicBezTo>
                <a:cubicBezTo>
                  <a:pt x="76315" y="3350958"/>
                  <a:pt x="-83705" y="4336986"/>
                  <a:pt x="59551" y="4583874"/>
                </a:cubicBezTo>
                <a:cubicBezTo>
                  <a:pt x="202807" y="4830762"/>
                  <a:pt x="798691" y="4465002"/>
                  <a:pt x="937375" y="4135818"/>
                </a:cubicBezTo>
                <a:cubicBezTo>
                  <a:pt x="1076059" y="3806634"/>
                  <a:pt x="909943" y="3184842"/>
                  <a:pt x="891655" y="2608770"/>
                </a:cubicBezTo>
                <a:cubicBezTo>
                  <a:pt x="873367" y="2032698"/>
                  <a:pt x="931279" y="1113726"/>
                  <a:pt x="827647" y="679386"/>
                </a:cubicBezTo>
                <a:cubicBezTo>
                  <a:pt x="724015" y="245046"/>
                  <a:pt x="405499" y="66738"/>
                  <a:pt x="279007" y="21018"/>
                </a:cubicBezTo>
                <a:close/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CD3BC2CD-B847-4A27-8A29-19E312E1973D}"/>
                  </a:ext>
                </a:extLst>
              </p:cNvPr>
              <p:cNvSpPr txBox="1"/>
              <p:nvPr/>
            </p:nvSpPr>
            <p:spPr>
              <a:xfrm>
                <a:off x="2049905" y="1703590"/>
                <a:ext cx="23280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Store: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𝑐𝑜𝑠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𝑖𝑛𝑎𝑐𝑡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𝑖𝑛𝑎𝑐𝑡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CD3BC2CD-B847-4A27-8A29-19E312E197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9905" y="1703590"/>
                <a:ext cx="2328010" cy="369332"/>
              </a:xfrm>
              <a:prstGeom prst="rect">
                <a:avLst/>
              </a:prstGeom>
              <a:blipFill>
                <a:blip r:embed="rId10"/>
                <a:stretch>
                  <a:fillRect l="-2094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7A900D8-17F0-43AA-9B92-2935F05F10B3}"/>
                  </a:ext>
                </a:extLst>
              </p:cNvPr>
              <p:cNvSpPr txBox="1"/>
              <p:nvPr/>
            </p:nvSpPr>
            <p:spPr>
              <a:xfrm>
                <a:off x="6866280" y="1366073"/>
                <a:ext cx="141891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Destroy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7A900D8-17F0-43AA-9B92-2935F05F10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6280" y="1366073"/>
                <a:ext cx="1418915" cy="369332"/>
              </a:xfrm>
              <a:prstGeom prst="rect">
                <a:avLst/>
              </a:prstGeom>
              <a:blipFill>
                <a:blip r:embed="rId11"/>
                <a:stretch>
                  <a:fillRect l="-3433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ight Brace 17">
            <a:extLst>
              <a:ext uri="{FF2B5EF4-FFF2-40B4-BE49-F238E27FC236}">
                <a16:creationId xmlns:a16="http://schemas.microsoft.com/office/drawing/2014/main" id="{04D414D4-E715-456E-B038-80FC47204989}"/>
              </a:ext>
            </a:extLst>
          </p:cNvPr>
          <p:cNvSpPr/>
          <p:nvPr/>
        </p:nvSpPr>
        <p:spPr>
          <a:xfrm rot="5400000">
            <a:off x="7840350" y="4028643"/>
            <a:ext cx="362732" cy="351988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9FA9BBB-72CE-4CF7-A104-192F49333B94}"/>
                  </a:ext>
                </a:extLst>
              </p:cNvPr>
              <p:cNvSpPr txBox="1"/>
              <p:nvPr/>
            </p:nvSpPr>
            <p:spPr>
              <a:xfrm>
                <a:off x="6873475" y="5770982"/>
                <a:ext cx="1534651" cy="5754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𝑐𝑜𝑠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𝑎𝑐𝑡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b="0" i="1" dirty="0">
                    <a:latin typeface="Cambria Math" panose="02040503050406030204" pitchFamily="18" charset="0"/>
                  </a:rPr>
                  <a:t>,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𝑐𝑜𝑠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𝑝𝑟𝑒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𝑎𝑐𝑡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9FA9BBB-72CE-4CF7-A104-192F49333B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3475" y="5770982"/>
                <a:ext cx="1534651" cy="575414"/>
              </a:xfrm>
              <a:prstGeom prst="rect">
                <a:avLst/>
              </a:prstGeom>
              <a:blipFill>
                <a:blip r:embed="rId12"/>
                <a:stretch>
                  <a:fillRect l="-3984" t="-14894" r="-797" b="-106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2212FE3-2BC0-4964-A5A2-83F7ADDC1259}"/>
                  </a:ext>
                </a:extLst>
              </p:cNvPr>
              <p:cNvSpPr txBox="1"/>
              <p:nvPr/>
            </p:nvSpPr>
            <p:spPr>
              <a:xfrm>
                <a:off x="8851392" y="1231752"/>
                <a:ext cx="11993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Destroy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2212FE3-2BC0-4964-A5A2-83F7ADDC12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1392" y="1231752"/>
                <a:ext cx="1199303" cy="369332"/>
              </a:xfrm>
              <a:prstGeom prst="rect">
                <a:avLst/>
              </a:prstGeom>
              <a:blipFill>
                <a:blip r:embed="rId13"/>
                <a:stretch>
                  <a:fillRect l="-4061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7D9D0D-E2AB-4866-B137-E3812BE430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8A9C9-8565-4928-9E41-6D5E5DE9E046}" type="slidenum">
              <a:rPr lang="en-US" smtClean="0"/>
              <a:t>50</a:t>
            </a:fld>
            <a:endParaRPr lang="en-US"/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2DC48906-3A53-44D4-A1CB-6D4F4800C8ED}"/>
              </a:ext>
            </a:extLst>
          </p:cNvPr>
          <p:cNvCxnSpPr/>
          <p:nvPr/>
        </p:nvCxnSpPr>
        <p:spPr>
          <a:xfrm>
            <a:off x="9471318" y="2163059"/>
            <a:ext cx="1471071" cy="3136588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1512AFC3-D177-42FE-9226-408449BBDFC8}"/>
                  </a:ext>
                </a:extLst>
              </p:cNvPr>
              <p:cNvSpPr txBox="1"/>
              <p:nvPr/>
            </p:nvSpPr>
            <p:spPr>
              <a:xfrm>
                <a:off x="4610796" y="1722489"/>
                <a:ext cx="6094476" cy="3945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𝑎𝑐𝑡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1512AFC3-D177-42FE-9226-408449BBDF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0796" y="1722489"/>
                <a:ext cx="6094476" cy="394532"/>
              </a:xfrm>
              <a:prstGeom prst="rect">
                <a:avLst/>
              </a:prstGeom>
              <a:blipFill>
                <a:blip r:embed="rId14"/>
                <a:stretch>
                  <a:fillRect b="-1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22A930D1-D881-4947-AC8E-3284A72A328E}"/>
                  </a:ext>
                </a:extLst>
              </p:cNvPr>
              <p:cNvSpPr txBox="1"/>
              <p:nvPr/>
            </p:nvSpPr>
            <p:spPr>
              <a:xfrm>
                <a:off x="5528784" y="1713005"/>
                <a:ext cx="6094476" cy="3945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𝑎𝑐𝑡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22A930D1-D881-4947-AC8E-3284A72A32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8784" y="1713005"/>
                <a:ext cx="6094476" cy="394532"/>
              </a:xfrm>
              <a:prstGeom prst="rect">
                <a:avLst/>
              </a:prstGeom>
              <a:blipFill>
                <a:blip r:embed="rId15"/>
                <a:stretch>
                  <a:fillRect b="-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7E4D90E3-4090-49A8-AF58-AD4B77BDCFC9}"/>
                  </a:ext>
                </a:extLst>
              </p:cNvPr>
              <p:cNvSpPr txBox="1"/>
              <p:nvPr/>
            </p:nvSpPr>
            <p:spPr>
              <a:xfrm>
                <a:off x="6299882" y="5357648"/>
                <a:ext cx="703078" cy="3021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𝑎𝑐𝑡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7E4D90E3-4090-49A8-AF58-AD4B77BDCF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9882" y="5357648"/>
                <a:ext cx="703078" cy="302199"/>
              </a:xfrm>
              <a:prstGeom prst="rect">
                <a:avLst/>
              </a:prstGeom>
              <a:blipFill>
                <a:blip r:embed="rId16"/>
                <a:stretch>
                  <a:fillRect l="-7759" r="-3448" b="-265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17C80783-4044-4DDD-9365-501F50C32A44}"/>
                  </a:ext>
                </a:extLst>
              </p:cNvPr>
              <p:cNvSpPr txBox="1"/>
              <p:nvPr/>
            </p:nvSpPr>
            <p:spPr>
              <a:xfrm>
                <a:off x="7327187" y="5386902"/>
                <a:ext cx="703078" cy="3021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𝑎𝑐𝑡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17C80783-4044-4DDD-9365-501F50C32A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7187" y="5386902"/>
                <a:ext cx="703078" cy="302199"/>
              </a:xfrm>
              <a:prstGeom prst="rect">
                <a:avLst/>
              </a:prstGeom>
              <a:blipFill>
                <a:blip r:embed="rId17"/>
                <a:stretch>
                  <a:fillRect l="-7826" r="-3478" b="-265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D81CAEB2-8875-4BDB-9530-5DD5977339F9}"/>
                  </a:ext>
                </a:extLst>
              </p:cNvPr>
              <p:cNvSpPr txBox="1"/>
              <p:nvPr/>
            </p:nvSpPr>
            <p:spPr>
              <a:xfrm>
                <a:off x="9199806" y="5376910"/>
                <a:ext cx="703078" cy="3021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𝑎𝑐𝑡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+3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D81CAEB2-8875-4BDB-9530-5DD5977339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9806" y="5376910"/>
                <a:ext cx="703078" cy="302199"/>
              </a:xfrm>
              <a:prstGeom prst="rect">
                <a:avLst/>
              </a:prstGeom>
              <a:blipFill>
                <a:blip r:embed="rId18"/>
                <a:stretch>
                  <a:fillRect l="-7826" r="-4348" b="-2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8517127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084C7-FBC0-409E-9409-AA29D9C135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213" y="79454"/>
            <a:ext cx="6305340" cy="503554"/>
          </a:xfrm>
        </p:spPr>
        <p:txBody>
          <a:bodyPr>
            <a:normAutofit fontScale="90000"/>
          </a:bodyPr>
          <a:lstStyle/>
          <a:p>
            <a:r>
              <a:rPr lang="en-US" dirty="0"/>
              <a:t>Solve the subproblem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9BFFC20-31F6-4530-85DB-1DDBFDE35A40}"/>
              </a:ext>
            </a:extLst>
          </p:cNvPr>
          <p:cNvCxnSpPr>
            <a:cxnSpLocks/>
          </p:cNvCxnSpPr>
          <p:nvPr/>
        </p:nvCxnSpPr>
        <p:spPr>
          <a:xfrm>
            <a:off x="838200" y="1990102"/>
            <a:ext cx="10344912" cy="33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A91DF70-5C73-4B5B-B912-A5E31840C85B}"/>
              </a:ext>
            </a:extLst>
          </p:cNvPr>
          <p:cNvCxnSpPr>
            <a:cxnSpLocks/>
          </p:cNvCxnSpPr>
          <p:nvPr/>
        </p:nvCxnSpPr>
        <p:spPr>
          <a:xfrm>
            <a:off x="1139400" y="5126225"/>
            <a:ext cx="1025402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4620E28C-650D-4ED9-B34A-A57D4E53ADC4}"/>
              </a:ext>
            </a:extLst>
          </p:cNvPr>
          <p:cNvSpPr/>
          <p:nvPr/>
        </p:nvSpPr>
        <p:spPr>
          <a:xfrm>
            <a:off x="1593447" y="1967241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7BB305B-E450-40BD-99AD-BB0D51FAB4FA}"/>
              </a:ext>
            </a:extLst>
          </p:cNvPr>
          <p:cNvSpPr/>
          <p:nvPr/>
        </p:nvSpPr>
        <p:spPr>
          <a:xfrm>
            <a:off x="2500296" y="1944381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A769532-8F6F-4027-9E0B-E613D8F1517C}"/>
              </a:ext>
            </a:extLst>
          </p:cNvPr>
          <p:cNvSpPr/>
          <p:nvPr/>
        </p:nvSpPr>
        <p:spPr>
          <a:xfrm>
            <a:off x="3434836" y="1970588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D5AB8DC-093F-4A5E-A6E2-E51C377DDA9D}"/>
              </a:ext>
            </a:extLst>
          </p:cNvPr>
          <p:cNvSpPr/>
          <p:nvPr/>
        </p:nvSpPr>
        <p:spPr>
          <a:xfrm>
            <a:off x="1650702" y="5080506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BE942CC-AD36-41D3-86D3-557DF3CE490D}"/>
              </a:ext>
            </a:extLst>
          </p:cNvPr>
          <p:cNvSpPr/>
          <p:nvPr/>
        </p:nvSpPr>
        <p:spPr>
          <a:xfrm>
            <a:off x="3494593" y="5091010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2AAA674-8D28-4353-B54C-C9D1D6276CEB}"/>
              </a:ext>
            </a:extLst>
          </p:cNvPr>
          <p:cNvSpPr/>
          <p:nvPr/>
        </p:nvSpPr>
        <p:spPr>
          <a:xfrm>
            <a:off x="4474067" y="5088909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BD70326-4AEC-459A-BBEE-967EA5F97D3B}"/>
              </a:ext>
            </a:extLst>
          </p:cNvPr>
          <p:cNvSpPr/>
          <p:nvPr/>
        </p:nvSpPr>
        <p:spPr>
          <a:xfrm>
            <a:off x="8592574" y="1970587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819EEC6-5F8A-4A00-912A-8D739152D06E}"/>
              </a:ext>
            </a:extLst>
          </p:cNvPr>
          <p:cNvSpPr/>
          <p:nvPr/>
        </p:nvSpPr>
        <p:spPr>
          <a:xfrm>
            <a:off x="9430569" y="1985045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B147EBC-0627-48E6-B212-8FDCECD85ECB}"/>
              </a:ext>
            </a:extLst>
          </p:cNvPr>
          <p:cNvCxnSpPr>
            <a:cxnSpLocks/>
            <a:endCxn id="10" idx="6"/>
          </p:cNvCxnSpPr>
          <p:nvPr/>
        </p:nvCxnSpPr>
        <p:spPr>
          <a:xfrm>
            <a:off x="1646646" y="1986753"/>
            <a:ext cx="86352" cy="31166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DC9177C-3BF4-4A0D-868C-0B50E3A16738}"/>
              </a:ext>
            </a:extLst>
          </p:cNvPr>
          <p:cNvCxnSpPr>
            <a:cxnSpLocks/>
            <a:endCxn id="11" idx="0"/>
          </p:cNvCxnSpPr>
          <p:nvPr/>
        </p:nvCxnSpPr>
        <p:spPr>
          <a:xfrm>
            <a:off x="3516206" y="2024009"/>
            <a:ext cx="19535" cy="30670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7FCFE07-CCCD-4D2F-9BF6-707D7AD472F7}"/>
              </a:ext>
            </a:extLst>
          </p:cNvPr>
          <p:cNvCxnSpPr>
            <a:cxnSpLocks/>
            <a:endCxn id="31" idx="0"/>
          </p:cNvCxnSpPr>
          <p:nvPr/>
        </p:nvCxnSpPr>
        <p:spPr>
          <a:xfrm>
            <a:off x="2539776" y="2003042"/>
            <a:ext cx="89826" cy="30904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8EDC407-F606-41B7-BD2E-053DFF81AF7B}"/>
              </a:ext>
            </a:extLst>
          </p:cNvPr>
          <p:cNvCxnSpPr>
            <a:cxnSpLocks/>
            <a:endCxn id="12" idx="4"/>
          </p:cNvCxnSpPr>
          <p:nvPr/>
        </p:nvCxnSpPr>
        <p:spPr>
          <a:xfrm flipH="1">
            <a:off x="4515215" y="1973938"/>
            <a:ext cx="650091" cy="31606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DDABD83-B57A-4B57-8466-F31004DDAF66}"/>
                  </a:ext>
                </a:extLst>
              </p:cNvPr>
              <p:cNvSpPr txBox="1"/>
              <p:nvPr/>
            </p:nvSpPr>
            <p:spPr>
              <a:xfrm>
                <a:off x="1364824" y="1655841"/>
                <a:ext cx="621837" cy="3021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𝑠𝑡𝑎𝑟𝑡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DDABD83-B57A-4B57-8466-F31004DDAF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4824" y="1655841"/>
                <a:ext cx="621837" cy="302199"/>
              </a:xfrm>
              <a:prstGeom prst="rect">
                <a:avLst/>
              </a:prstGeom>
              <a:blipFill>
                <a:blip r:embed="rId2"/>
                <a:stretch>
                  <a:fillRect l="-4902" r="-980" b="-183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483EF13-F8BB-47BA-B3A0-4046FA1CB8B1}"/>
                  </a:ext>
                </a:extLst>
              </p:cNvPr>
              <p:cNvSpPr txBox="1"/>
              <p:nvPr/>
            </p:nvSpPr>
            <p:spPr>
              <a:xfrm>
                <a:off x="1550140" y="5388390"/>
                <a:ext cx="6145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𝑠𝑡𝑎𝑟𝑡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483EF13-F8BB-47BA-B3A0-4046FA1CB8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0140" y="5388390"/>
                <a:ext cx="614592" cy="276999"/>
              </a:xfrm>
              <a:prstGeom prst="rect">
                <a:avLst/>
              </a:prstGeom>
              <a:blipFill>
                <a:blip r:embed="rId3"/>
                <a:stretch>
                  <a:fillRect l="-8911" r="-297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Oval 30">
            <a:extLst>
              <a:ext uri="{FF2B5EF4-FFF2-40B4-BE49-F238E27FC236}">
                <a16:creationId xmlns:a16="http://schemas.microsoft.com/office/drawing/2014/main" id="{1FE8135C-5F70-4F46-A4FD-55501BD7E5D9}"/>
              </a:ext>
            </a:extLst>
          </p:cNvPr>
          <p:cNvSpPr/>
          <p:nvPr/>
        </p:nvSpPr>
        <p:spPr>
          <a:xfrm>
            <a:off x="2588454" y="5093449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E03BCEC-B500-4A00-85F9-A6E37D7FFD13}"/>
                  </a:ext>
                </a:extLst>
              </p:cNvPr>
              <p:cNvSpPr txBox="1"/>
              <p:nvPr/>
            </p:nvSpPr>
            <p:spPr>
              <a:xfrm>
                <a:off x="5413376" y="5178305"/>
                <a:ext cx="483466" cy="3021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𝑎𝑐𝑡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E03BCEC-B500-4A00-85F9-A6E37D7FFD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3376" y="5178305"/>
                <a:ext cx="483466" cy="302199"/>
              </a:xfrm>
              <a:prstGeom prst="rect">
                <a:avLst/>
              </a:prstGeom>
              <a:blipFill>
                <a:blip r:embed="rId4"/>
                <a:stretch>
                  <a:fillRect l="-11392" r="-2532" b="-2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4A917A58-F492-4247-9D47-E76D15C33616}"/>
                  </a:ext>
                </a:extLst>
              </p:cNvPr>
              <p:cNvSpPr txBox="1"/>
              <p:nvPr/>
            </p:nvSpPr>
            <p:spPr>
              <a:xfrm>
                <a:off x="9052452" y="1546243"/>
                <a:ext cx="63181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4A917A58-F492-4247-9D47-E76D15C336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2452" y="1546243"/>
                <a:ext cx="631818" cy="276999"/>
              </a:xfrm>
              <a:prstGeom prst="rect">
                <a:avLst/>
              </a:prstGeom>
              <a:blipFill>
                <a:blip r:embed="rId5"/>
                <a:stretch>
                  <a:fillRect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Oval 55">
            <a:extLst>
              <a:ext uri="{FF2B5EF4-FFF2-40B4-BE49-F238E27FC236}">
                <a16:creationId xmlns:a16="http://schemas.microsoft.com/office/drawing/2014/main" id="{05513CDF-081F-4CBC-A5E1-6FDFA493CFE7}"/>
              </a:ext>
            </a:extLst>
          </p:cNvPr>
          <p:cNvSpPr/>
          <p:nvPr/>
        </p:nvSpPr>
        <p:spPr>
          <a:xfrm>
            <a:off x="9555480" y="5120565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DCA7D125-4908-470B-9365-E183E01DA104}"/>
                  </a:ext>
                </a:extLst>
              </p:cNvPr>
              <p:cNvSpPr txBox="1"/>
              <p:nvPr/>
            </p:nvSpPr>
            <p:spPr>
              <a:xfrm>
                <a:off x="10558469" y="1620153"/>
                <a:ext cx="63181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DCA7D125-4908-470B-9365-E183E01DA1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8469" y="1620153"/>
                <a:ext cx="631818" cy="276999"/>
              </a:xfrm>
              <a:prstGeom prst="rect">
                <a:avLst/>
              </a:prstGeom>
              <a:blipFill>
                <a:blip r:embed="rId6"/>
                <a:stretch>
                  <a:fillRect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Oval 60">
            <a:extLst>
              <a:ext uri="{FF2B5EF4-FFF2-40B4-BE49-F238E27FC236}">
                <a16:creationId xmlns:a16="http://schemas.microsoft.com/office/drawing/2014/main" id="{FFBF5CB7-4863-4501-963B-48529E190176}"/>
              </a:ext>
            </a:extLst>
          </p:cNvPr>
          <p:cNvSpPr/>
          <p:nvPr/>
        </p:nvSpPr>
        <p:spPr>
          <a:xfrm>
            <a:off x="10831396" y="1963893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3EA78868-9593-425A-85A5-E6B0CCB5302B}"/>
              </a:ext>
            </a:extLst>
          </p:cNvPr>
          <p:cNvSpPr/>
          <p:nvPr/>
        </p:nvSpPr>
        <p:spPr>
          <a:xfrm>
            <a:off x="10872544" y="5113870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8CB735A6-6862-4712-9D06-A47BFE6F5A59}"/>
                  </a:ext>
                </a:extLst>
              </p:cNvPr>
              <p:cNvSpPr txBox="1"/>
              <p:nvPr/>
            </p:nvSpPr>
            <p:spPr>
              <a:xfrm>
                <a:off x="10685792" y="5333073"/>
                <a:ext cx="538096" cy="3030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𝑙𝑎𝑠𝑡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8CB735A6-6862-4712-9D06-A47BFE6F5A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85792" y="5333073"/>
                <a:ext cx="538096" cy="303096"/>
              </a:xfrm>
              <a:prstGeom prst="rect">
                <a:avLst/>
              </a:prstGeom>
              <a:blipFill>
                <a:blip r:embed="rId7"/>
                <a:stretch>
                  <a:fillRect l="-10227" r="-2273" b="-2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5EBC0787-67F4-442D-9E92-0A4E27FEBE75}"/>
              </a:ext>
            </a:extLst>
          </p:cNvPr>
          <p:cNvCxnSpPr>
            <a:stCxn id="61" idx="0"/>
            <a:endCxn id="62" idx="7"/>
          </p:cNvCxnSpPr>
          <p:nvPr/>
        </p:nvCxnSpPr>
        <p:spPr>
          <a:xfrm>
            <a:off x="10872544" y="1963893"/>
            <a:ext cx="70244" cy="3156672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69" name="Oval 68">
            <a:extLst>
              <a:ext uri="{FF2B5EF4-FFF2-40B4-BE49-F238E27FC236}">
                <a16:creationId xmlns:a16="http://schemas.microsoft.com/office/drawing/2014/main" id="{F5F81C0C-0BFE-4F0A-BA43-8D12BF60A19B}"/>
              </a:ext>
            </a:extLst>
          </p:cNvPr>
          <p:cNvSpPr/>
          <p:nvPr/>
        </p:nvSpPr>
        <p:spPr>
          <a:xfrm>
            <a:off x="7575738" y="1986752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04D18E95-9E49-4765-9E2E-CBC50D6509E1}"/>
              </a:ext>
            </a:extLst>
          </p:cNvPr>
          <p:cNvSpPr/>
          <p:nvPr/>
        </p:nvSpPr>
        <p:spPr>
          <a:xfrm>
            <a:off x="6614159" y="1978671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6D5B8427-1147-455F-80CF-765B646422EB}"/>
              </a:ext>
            </a:extLst>
          </p:cNvPr>
          <p:cNvSpPr/>
          <p:nvPr/>
        </p:nvSpPr>
        <p:spPr>
          <a:xfrm>
            <a:off x="6449567" y="5091010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D5E31400-A6DC-462E-A7C1-7E9D77759CA5}"/>
              </a:ext>
            </a:extLst>
          </p:cNvPr>
          <p:cNvSpPr/>
          <p:nvPr/>
        </p:nvSpPr>
        <p:spPr>
          <a:xfrm>
            <a:off x="7684335" y="5119905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7C75241C-33D2-4DB6-98AA-71911021B969}"/>
              </a:ext>
            </a:extLst>
          </p:cNvPr>
          <p:cNvSpPr/>
          <p:nvPr/>
        </p:nvSpPr>
        <p:spPr>
          <a:xfrm>
            <a:off x="5605582" y="5120231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AB2D4836-EA75-407A-83DC-32D88C93DFE9}"/>
                  </a:ext>
                </a:extLst>
              </p:cNvPr>
              <p:cNvSpPr txBox="1"/>
              <p:nvPr/>
            </p:nvSpPr>
            <p:spPr>
              <a:xfrm>
                <a:off x="6449567" y="1548598"/>
                <a:ext cx="482375" cy="3021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𝑎𝑐𝑡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AB2D4836-EA75-407A-83DC-32D88C93DF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9567" y="1548598"/>
                <a:ext cx="482375" cy="302199"/>
              </a:xfrm>
              <a:prstGeom prst="rect">
                <a:avLst/>
              </a:prstGeom>
              <a:blipFill>
                <a:blip r:embed="rId8"/>
                <a:stretch>
                  <a:fillRect l="-6329" r="-2532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Oval 76">
            <a:extLst>
              <a:ext uri="{FF2B5EF4-FFF2-40B4-BE49-F238E27FC236}">
                <a16:creationId xmlns:a16="http://schemas.microsoft.com/office/drawing/2014/main" id="{43A11391-7CF4-46A6-A62B-5E2A851CE7A1}"/>
              </a:ext>
            </a:extLst>
          </p:cNvPr>
          <p:cNvSpPr/>
          <p:nvPr/>
        </p:nvSpPr>
        <p:spPr>
          <a:xfrm>
            <a:off x="5084255" y="1986752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B8EB020E-9753-4023-BE61-89780D88C7AC}"/>
                  </a:ext>
                </a:extLst>
              </p:cNvPr>
              <p:cNvSpPr txBox="1"/>
              <p:nvPr/>
            </p:nvSpPr>
            <p:spPr>
              <a:xfrm>
                <a:off x="5249091" y="524427"/>
                <a:ext cx="4347537" cy="5617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Sub problem: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𝑂𝑃𝑇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𝑠𝑡𝑎𝑟𝑡</m:t>
                                </m:r>
                              </m:sub>
                            </m:sSub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𝑠𝑡𝑎𝑟𝑡</m:t>
                                </m:r>
                              </m:sub>
                            </m:sSub>
                          </m:sub>
                          <m:sup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𝑙𝑎𝑠𝑡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B8EB020E-9753-4023-BE61-89780D88C7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9091" y="524427"/>
                <a:ext cx="4347537" cy="561757"/>
              </a:xfrm>
              <a:prstGeom prst="rect">
                <a:avLst/>
              </a:prstGeom>
              <a:blipFill>
                <a:blip r:embed="rId9"/>
                <a:stretch>
                  <a:fillRect l="-1122" b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0A75C94A-470C-4040-9D1A-108332B03A24}"/>
              </a:ext>
            </a:extLst>
          </p:cNvPr>
          <p:cNvCxnSpPr>
            <a:stCxn id="70" idx="4"/>
            <a:endCxn id="71" idx="0"/>
          </p:cNvCxnSpPr>
          <p:nvPr/>
        </p:nvCxnSpPr>
        <p:spPr>
          <a:xfrm flipH="1">
            <a:off x="6490715" y="2024390"/>
            <a:ext cx="164592" cy="30666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37D061F6-A124-49AE-861B-CF9EDB257EB8}"/>
              </a:ext>
            </a:extLst>
          </p:cNvPr>
          <p:cNvCxnSpPr>
            <a:cxnSpLocks/>
            <a:endCxn id="72" idx="5"/>
          </p:cNvCxnSpPr>
          <p:nvPr/>
        </p:nvCxnSpPr>
        <p:spPr>
          <a:xfrm>
            <a:off x="7650625" y="1996797"/>
            <a:ext cx="103954" cy="31621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00EB3DC1-FF64-4ADB-8C9B-D1E1FD055D2B}"/>
              </a:ext>
            </a:extLst>
          </p:cNvPr>
          <p:cNvCxnSpPr>
            <a:cxnSpLocks/>
            <a:stCxn id="16" idx="4"/>
            <a:endCxn id="56" idx="5"/>
          </p:cNvCxnSpPr>
          <p:nvPr/>
        </p:nvCxnSpPr>
        <p:spPr>
          <a:xfrm>
            <a:off x="9471717" y="2030764"/>
            <a:ext cx="154007" cy="3128825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0C1A377A-39A3-4166-BAFA-81F590C15E1F}"/>
              </a:ext>
            </a:extLst>
          </p:cNvPr>
          <p:cNvCxnSpPr/>
          <p:nvPr/>
        </p:nvCxnSpPr>
        <p:spPr>
          <a:xfrm flipH="1">
            <a:off x="4627348" y="1262852"/>
            <a:ext cx="1545336" cy="5101372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2E7C9088-E678-4378-AF10-45EA1F226C27}"/>
              </a:ext>
            </a:extLst>
          </p:cNvPr>
          <p:cNvSpPr txBox="1"/>
          <p:nvPr/>
        </p:nvSpPr>
        <p:spPr>
          <a:xfrm>
            <a:off x="2606475" y="1039728"/>
            <a:ext cx="1767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inactive problem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29EDF670-BC35-4F87-B502-D41FA2AA20CA}"/>
              </a:ext>
            </a:extLst>
          </p:cNvPr>
          <p:cNvSpPr txBox="1"/>
          <p:nvPr/>
        </p:nvSpPr>
        <p:spPr>
          <a:xfrm>
            <a:off x="6398957" y="1039728"/>
            <a:ext cx="1645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active problem</a:t>
            </a:r>
          </a:p>
        </p:txBody>
      </p:sp>
      <p:sp>
        <p:nvSpPr>
          <p:cNvPr id="94" name="Freeform: Shape 93">
            <a:extLst>
              <a:ext uri="{FF2B5EF4-FFF2-40B4-BE49-F238E27FC236}">
                <a16:creationId xmlns:a16="http://schemas.microsoft.com/office/drawing/2014/main" id="{8F8E357B-D919-485D-9C98-EE83BA795299}"/>
              </a:ext>
            </a:extLst>
          </p:cNvPr>
          <p:cNvSpPr/>
          <p:nvPr/>
        </p:nvSpPr>
        <p:spPr>
          <a:xfrm>
            <a:off x="10547489" y="1286574"/>
            <a:ext cx="992168" cy="4664899"/>
          </a:xfrm>
          <a:custGeom>
            <a:avLst/>
            <a:gdLst>
              <a:gd name="connsiteX0" fmla="*/ 279007 w 992168"/>
              <a:gd name="connsiteY0" fmla="*/ 21018 h 4664899"/>
              <a:gd name="connsiteX1" fmla="*/ 68695 w 992168"/>
              <a:gd name="connsiteY1" fmla="*/ 405066 h 4664899"/>
              <a:gd name="connsiteX2" fmla="*/ 77839 w 992168"/>
              <a:gd name="connsiteY2" fmla="*/ 2654490 h 4664899"/>
              <a:gd name="connsiteX3" fmla="*/ 59551 w 992168"/>
              <a:gd name="connsiteY3" fmla="*/ 4583874 h 4664899"/>
              <a:gd name="connsiteX4" fmla="*/ 937375 w 992168"/>
              <a:gd name="connsiteY4" fmla="*/ 4135818 h 4664899"/>
              <a:gd name="connsiteX5" fmla="*/ 891655 w 992168"/>
              <a:gd name="connsiteY5" fmla="*/ 2608770 h 4664899"/>
              <a:gd name="connsiteX6" fmla="*/ 827647 w 992168"/>
              <a:gd name="connsiteY6" fmla="*/ 679386 h 4664899"/>
              <a:gd name="connsiteX7" fmla="*/ 279007 w 992168"/>
              <a:gd name="connsiteY7" fmla="*/ 21018 h 4664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92168" h="4664899">
                <a:moveTo>
                  <a:pt x="279007" y="21018"/>
                </a:moveTo>
                <a:cubicBezTo>
                  <a:pt x="152515" y="-24702"/>
                  <a:pt x="102223" y="-33846"/>
                  <a:pt x="68695" y="405066"/>
                </a:cubicBezTo>
                <a:cubicBezTo>
                  <a:pt x="35167" y="843978"/>
                  <a:pt x="79363" y="1958022"/>
                  <a:pt x="77839" y="2654490"/>
                </a:cubicBezTo>
                <a:cubicBezTo>
                  <a:pt x="76315" y="3350958"/>
                  <a:pt x="-83705" y="4336986"/>
                  <a:pt x="59551" y="4583874"/>
                </a:cubicBezTo>
                <a:cubicBezTo>
                  <a:pt x="202807" y="4830762"/>
                  <a:pt x="798691" y="4465002"/>
                  <a:pt x="937375" y="4135818"/>
                </a:cubicBezTo>
                <a:cubicBezTo>
                  <a:pt x="1076059" y="3806634"/>
                  <a:pt x="909943" y="3184842"/>
                  <a:pt x="891655" y="2608770"/>
                </a:cubicBezTo>
                <a:cubicBezTo>
                  <a:pt x="873367" y="2032698"/>
                  <a:pt x="931279" y="1113726"/>
                  <a:pt x="827647" y="679386"/>
                </a:cubicBezTo>
                <a:cubicBezTo>
                  <a:pt x="724015" y="245046"/>
                  <a:pt x="405499" y="66738"/>
                  <a:pt x="279007" y="21018"/>
                </a:cubicBezTo>
                <a:close/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CD3BC2CD-B847-4A27-8A29-19E312E1973D}"/>
                  </a:ext>
                </a:extLst>
              </p:cNvPr>
              <p:cNvSpPr txBox="1"/>
              <p:nvPr/>
            </p:nvSpPr>
            <p:spPr>
              <a:xfrm>
                <a:off x="2049905" y="1511566"/>
                <a:ext cx="23280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Store: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𝑐𝑜𝑠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𝑖𝑛𝑎𝑐𝑡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𝑖𝑛𝑎𝑐𝑡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CD3BC2CD-B847-4A27-8A29-19E312E197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9905" y="1511566"/>
                <a:ext cx="2328010" cy="369332"/>
              </a:xfrm>
              <a:prstGeom prst="rect">
                <a:avLst/>
              </a:prstGeom>
              <a:blipFill>
                <a:blip r:embed="rId10"/>
                <a:stretch>
                  <a:fillRect l="-2094" t="-9836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426B9FD-4B42-40D4-8125-D8433B25DB75}"/>
                  </a:ext>
                </a:extLst>
              </p:cNvPr>
              <p:cNvSpPr txBox="1"/>
              <p:nvPr/>
            </p:nvSpPr>
            <p:spPr>
              <a:xfrm>
                <a:off x="6219647" y="5377649"/>
                <a:ext cx="1593389" cy="2984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𝑐𝑜𝑠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𝑎𝑐𝑡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𝑝𝑟𝑒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br>
                  <a:rPr lang="en-US" b="0" dirty="0"/>
                </a:br>
                <a:endParaRPr lang="en-US" b="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426B9FD-4B42-40D4-8125-D8433B25DB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9647" y="5377649"/>
                <a:ext cx="1593389" cy="298480"/>
              </a:xfrm>
              <a:prstGeom prst="rect">
                <a:avLst/>
              </a:prstGeom>
              <a:blipFill>
                <a:blip r:embed="rId11"/>
                <a:stretch>
                  <a:fillRect b="-204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EFF161ED-AAD3-4E00-B510-62E4A489A95F}"/>
                  </a:ext>
                </a:extLst>
              </p:cNvPr>
              <p:cNvSpPr txBox="1"/>
              <p:nvPr/>
            </p:nvSpPr>
            <p:spPr>
              <a:xfrm>
                <a:off x="8321724" y="1564846"/>
                <a:ext cx="63181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trike="sngStrike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trike="sngStrike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trike="sngStrike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trike="sngStrike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</m:oMath>
                  </m:oMathPara>
                </a14:m>
                <a:endParaRPr lang="en-US" strike="sngStrike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EFF161ED-AAD3-4E00-B510-62E4A489A9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1724" y="1564846"/>
                <a:ext cx="631818" cy="276999"/>
              </a:xfrm>
              <a:prstGeom prst="rect">
                <a:avLst/>
              </a:prstGeom>
              <a:blipFill>
                <a:blip r:embed="rId12"/>
                <a:stretch>
                  <a:fillRect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33AE283-0848-4C83-B603-C67D34D75896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9555480" y="3543449"/>
            <a:ext cx="333239" cy="2280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7C68EFA-C60E-41D1-8BAC-D9FB6A23E84D}"/>
                  </a:ext>
                </a:extLst>
              </p:cNvPr>
              <p:cNvSpPr txBox="1"/>
              <p:nvPr/>
            </p:nvSpPr>
            <p:spPr>
              <a:xfrm>
                <a:off x="9888719" y="3220283"/>
                <a:ext cx="9144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Stop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≥2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7C68EFA-C60E-41D1-8BAC-D9FB6A23E8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88719" y="3220283"/>
                <a:ext cx="914400" cy="646331"/>
              </a:xfrm>
              <a:prstGeom prst="rect">
                <a:avLst/>
              </a:prstGeom>
              <a:blipFill>
                <a:blip r:embed="rId13"/>
                <a:stretch>
                  <a:fillRect l="-5333" t="-47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Left Brace 19">
            <a:extLst>
              <a:ext uri="{FF2B5EF4-FFF2-40B4-BE49-F238E27FC236}">
                <a16:creationId xmlns:a16="http://schemas.microsoft.com/office/drawing/2014/main" id="{8EED630C-94CB-4D5B-8A2A-0680B8DD17B4}"/>
              </a:ext>
            </a:extLst>
          </p:cNvPr>
          <p:cNvSpPr/>
          <p:nvPr/>
        </p:nvSpPr>
        <p:spPr>
          <a:xfrm rot="16200000">
            <a:off x="7172772" y="4275174"/>
            <a:ext cx="240730" cy="206392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Left Brace 54">
            <a:extLst>
              <a:ext uri="{FF2B5EF4-FFF2-40B4-BE49-F238E27FC236}">
                <a16:creationId xmlns:a16="http://schemas.microsoft.com/office/drawing/2014/main" id="{5E7B70A5-AF32-4370-85EA-D9E5F22F8841}"/>
              </a:ext>
            </a:extLst>
          </p:cNvPr>
          <p:cNvSpPr/>
          <p:nvPr/>
        </p:nvSpPr>
        <p:spPr>
          <a:xfrm rot="16200000">
            <a:off x="7733745" y="4076498"/>
            <a:ext cx="596287" cy="3455871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BBE3CD00-D454-414D-A3C5-6BF5332AAA2D}"/>
                  </a:ext>
                </a:extLst>
              </p:cNvPr>
              <p:cNvSpPr txBox="1"/>
              <p:nvPr/>
            </p:nvSpPr>
            <p:spPr>
              <a:xfrm>
                <a:off x="7412783" y="6098586"/>
                <a:ext cx="1593389" cy="2770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𝑐𝑜𝑠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𝑎𝑐𝑡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br>
                  <a:rPr lang="en-US" b="0" dirty="0"/>
                </a:br>
                <a:endParaRPr lang="en-US" b="0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BBE3CD00-D454-414D-A3C5-6BF5332AAA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2783" y="6098586"/>
                <a:ext cx="1593389" cy="277064"/>
              </a:xfrm>
              <a:prstGeom prst="rect">
                <a:avLst/>
              </a:prstGeom>
              <a:blipFill>
                <a:blip r:embed="rId14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2EF73D6-85F7-4707-AF28-1EAF8C1A2EAE}"/>
                  </a:ext>
                </a:extLst>
              </p:cNvPr>
              <p:cNvSpPr txBox="1"/>
              <p:nvPr/>
            </p:nvSpPr>
            <p:spPr>
              <a:xfrm>
                <a:off x="7796314" y="1313887"/>
                <a:ext cx="141891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Destroy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2EF73D6-85F7-4707-AF28-1EAF8C1A2E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6314" y="1313887"/>
                <a:ext cx="1418915" cy="369332"/>
              </a:xfrm>
              <a:prstGeom prst="rect">
                <a:avLst/>
              </a:prstGeom>
              <a:blipFill>
                <a:blip r:embed="rId15"/>
                <a:stretch>
                  <a:fillRect l="-3863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F9E2AD4-5EAE-417B-85ED-964276C976A5}"/>
              </a:ext>
            </a:extLst>
          </p:cNvPr>
          <p:cNvCxnSpPr>
            <a:cxnSpLocks/>
            <a:stCxn id="13" idx="6"/>
            <a:endCxn id="56" idx="6"/>
          </p:cNvCxnSpPr>
          <p:nvPr/>
        </p:nvCxnSpPr>
        <p:spPr>
          <a:xfrm>
            <a:off x="8674870" y="1993447"/>
            <a:ext cx="962906" cy="3149978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BC10B927-B313-4060-98F9-BD62EE2310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8A9C9-8565-4928-9E41-6D5E5DE9E046}" type="slidenum">
              <a:rPr lang="en-US" smtClean="0"/>
              <a:t>51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EA9843CE-2308-17DB-16BE-4B109991E746}"/>
                  </a:ext>
                </a:extLst>
              </p14:cNvPr>
              <p14:cNvContentPartPr/>
              <p14:nvPr/>
            </p14:nvContentPartPr>
            <p14:xfrm>
              <a:off x="7521289" y="6582727"/>
              <a:ext cx="1295640" cy="504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EA9843CE-2308-17DB-16BE-4B109991E746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512649" y="6573727"/>
                <a:ext cx="1313280" cy="22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6311383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084C7-FBC0-409E-9409-AA29D9C135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213" y="79454"/>
            <a:ext cx="6305340" cy="503554"/>
          </a:xfrm>
        </p:spPr>
        <p:txBody>
          <a:bodyPr>
            <a:normAutofit fontScale="90000"/>
          </a:bodyPr>
          <a:lstStyle/>
          <a:p>
            <a:r>
              <a:rPr lang="en-US" dirty="0"/>
              <a:t>Solve the subproblem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9BFFC20-31F6-4530-85DB-1DDBFDE35A40}"/>
              </a:ext>
            </a:extLst>
          </p:cNvPr>
          <p:cNvCxnSpPr>
            <a:cxnSpLocks/>
          </p:cNvCxnSpPr>
          <p:nvPr/>
        </p:nvCxnSpPr>
        <p:spPr>
          <a:xfrm>
            <a:off x="838200" y="1990102"/>
            <a:ext cx="10344912" cy="33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A91DF70-5C73-4B5B-B912-A5E31840C85B}"/>
              </a:ext>
            </a:extLst>
          </p:cNvPr>
          <p:cNvCxnSpPr>
            <a:cxnSpLocks/>
          </p:cNvCxnSpPr>
          <p:nvPr/>
        </p:nvCxnSpPr>
        <p:spPr>
          <a:xfrm>
            <a:off x="1139400" y="5126225"/>
            <a:ext cx="1025402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4620E28C-650D-4ED9-B34A-A57D4E53ADC4}"/>
              </a:ext>
            </a:extLst>
          </p:cNvPr>
          <p:cNvSpPr/>
          <p:nvPr/>
        </p:nvSpPr>
        <p:spPr>
          <a:xfrm>
            <a:off x="1593447" y="1967241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7BB305B-E450-40BD-99AD-BB0D51FAB4FA}"/>
              </a:ext>
            </a:extLst>
          </p:cNvPr>
          <p:cNvSpPr/>
          <p:nvPr/>
        </p:nvSpPr>
        <p:spPr>
          <a:xfrm>
            <a:off x="2500296" y="1944381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A769532-8F6F-4027-9E0B-E613D8F1517C}"/>
              </a:ext>
            </a:extLst>
          </p:cNvPr>
          <p:cNvSpPr/>
          <p:nvPr/>
        </p:nvSpPr>
        <p:spPr>
          <a:xfrm>
            <a:off x="3434836" y="1970588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D5AB8DC-093F-4A5E-A6E2-E51C377DDA9D}"/>
              </a:ext>
            </a:extLst>
          </p:cNvPr>
          <p:cNvSpPr/>
          <p:nvPr/>
        </p:nvSpPr>
        <p:spPr>
          <a:xfrm>
            <a:off x="1650702" y="5080506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BE942CC-AD36-41D3-86D3-557DF3CE490D}"/>
              </a:ext>
            </a:extLst>
          </p:cNvPr>
          <p:cNvSpPr/>
          <p:nvPr/>
        </p:nvSpPr>
        <p:spPr>
          <a:xfrm>
            <a:off x="3494593" y="5091010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2AAA674-8D28-4353-B54C-C9D1D6276CEB}"/>
              </a:ext>
            </a:extLst>
          </p:cNvPr>
          <p:cNvSpPr/>
          <p:nvPr/>
        </p:nvSpPr>
        <p:spPr>
          <a:xfrm>
            <a:off x="4474067" y="5088909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BD70326-4AEC-459A-BBEE-967EA5F97D3B}"/>
              </a:ext>
            </a:extLst>
          </p:cNvPr>
          <p:cNvSpPr/>
          <p:nvPr/>
        </p:nvSpPr>
        <p:spPr>
          <a:xfrm>
            <a:off x="8592574" y="1970587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819EEC6-5F8A-4A00-912A-8D739152D06E}"/>
              </a:ext>
            </a:extLst>
          </p:cNvPr>
          <p:cNvSpPr/>
          <p:nvPr/>
        </p:nvSpPr>
        <p:spPr>
          <a:xfrm>
            <a:off x="9430569" y="1985045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B147EBC-0627-48E6-B212-8FDCECD85ECB}"/>
              </a:ext>
            </a:extLst>
          </p:cNvPr>
          <p:cNvCxnSpPr>
            <a:cxnSpLocks/>
            <a:endCxn id="10" idx="6"/>
          </p:cNvCxnSpPr>
          <p:nvPr/>
        </p:nvCxnSpPr>
        <p:spPr>
          <a:xfrm>
            <a:off x="1646646" y="1986753"/>
            <a:ext cx="86352" cy="31166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DC9177C-3BF4-4A0D-868C-0B50E3A16738}"/>
              </a:ext>
            </a:extLst>
          </p:cNvPr>
          <p:cNvCxnSpPr>
            <a:cxnSpLocks/>
            <a:endCxn id="11" idx="0"/>
          </p:cNvCxnSpPr>
          <p:nvPr/>
        </p:nvCxnSpPr>
        <p:spPr>
          <a:xfrm>
            <a:off x="3516206" y="2024009"/>
            <a:ext cx="19535" cy="30670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7FCFE07-CCCD-4D2F-9BF6-707D7AD472F7}"/>
              </a:ext>
            </a:extLst>
          </p:cNvPr>
          <p:cNvCxnSpPr>
            <a:cxnSpLocks/>
            <a:endCxn id="31" idx="0"/>
          </p:cNvCxnSpPr>
          <p:nvPr/>
        </p:nvCxnSpPr>
        <p:spPr>
          <a:xfrm>
            <a:off x="2539776" y="2003042"/>
            <a:ext cx="89826" cy="30904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8EDC407-F606-41B7-BD2E-053DFF81AF7B}"/>
              </a:ext>
            </a:extLst>
          </p:cNvPr>
          <p:cNvCxnSpPr>
            <a:cxnSpLocks/>
            <a:endCxn id="12" idx="4"/>
          </p:cNvCxnSpPr>
          <p:nvPr/>
        </p:nvCxnSpPr>
        <p:spPr>
          <a:xfrm flipH="1">
            <a:off x="4515215" y="1973938"/>
            <a:ext cx="650091" cy="31606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DDABD83-B57A-4B57-8466-F31004DDAF66}"/>
                  </a:ext>
                </a:extLst>
              </p:cNvPr>
              <p:cNvSpPr txBox="1"/>
              <p:nvPr/>
            </p:nvSpPr>
            <p:spPr>
              <a:xfrm>
                <a:off x="1364824" y="1655841"/>
                <a:ext cx="621837" cy="3021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𝑠𝑡𝑎𝑟𝑡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DDABD83-B57A-4B57-8466-F31004DDAF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4824" y="1655841"/>
                <a:ext cx="621837" cy="302199"/>
              </a:xfrm>
              <a:prstGeom prst="rect">
                <a:avLst/>
              </a:prstGeom>
              <a:blipFill>
                <a:blip r:embed="rId2"/>
                <a:stretch>
                  <a:fillRect l="-4902" r="-980" b="-183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483EF13-F8BB-47BA-B3A0-4046FA1CB8B1}"/>
                  </a:ext>
                </a:extLst>
              </p:cNvPr>
              <p:cNvSpPr txBox="1"/>
              <p:nvPr/>
            </p:nvSpPr>
            <p:spPr>
              <a:xfrm>
                <a:off x="1550140" y="5388390"/>
                <a:ext cx="6145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𝑠𝑡𝑎𝑟𝑡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483EF13-F8BB-47BA-B3A0-4046FA1CB8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0140" y="5388390"/>
                <a:ext cx="614592" cy="276999"/>
              </a:xfrm>
              <a:prstGeom prst="rect">
                <a:avLst/>
              </a:prstGeom>
              <a:blipFill>
                <a:blip r:embed="rId3"/>
                <a:stretch>
                  <a:fillRect l="-8911" r="-297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Oval 30">
            <a:extLst>
              <a:ext uri="{FF2B5EF4-FFF2-40B4-BE49-F238E27FC236}">
                <a16:creationId xmlns:a16="http://schemas.microsoft.com/office/drawing/2014/main" id="{1FE8135C-5F70-4F46-A4FD-55501BD7E5D9}"/>
              </a:ext>
            </a:extLst>
          </p:cNvPr>
          <p:cNvSpPr/>
          <p:nvPr/>
        </p:nvSpPr>
        <p:spPr>
          <a:xfrm>
            <a:off x="2588454" y="5093449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E03BCEC-B500-4A00-85F9-A6E37D7FFD13}"/>
                  </a:ext>
                </a:extLst>
              </p:cNvPr>
              <p:cNvSpPr txBox="1"/>
              <p:nvPr/>
            </p:nvSpPr>
            <p:spPr>
              <a:xfrm>
                <a:off x="5413376" y="5178305"/>
                <a:ext cx="483466" cy="3021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𝑎𝑐𝑡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E03BCEC-B500-4A00-85F9-A6E37D7FFD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3376" y="5178305"/>
                <a:ext cx="483466" cy="302199"/>
              </a:xfrm>
              <a:prstGeom prst="rect">
                <a:avLst/>
              </a:prstGeom>
              <a:blipFill>
                <a:blip r:embed="rId4"/>
                <a:stretch>
                  <a:fillRect l="-11392" r="-2532" b="-2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4A917A58-F492-4247-9D47-E76D15C33616}"/>
                  </a:ext>
                </a:extLst>
              </p:cNvPr>
              <p:cNvSpPr txBox="1"/>
              <p:nvPr/>
            </p:nvSpPr>
            <p:spPr>
              <a:xfrm>
                <a:off x="9052452" y="1546243"/>
                <a:ext cx="63181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4A917A58-F492-4247-9D47-E76D15C336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2452" y="1546243"/>
                <a:ext cx="631818" cy="276999"/>
              </a:xfrm>
              <a:prstGeom prst="rect">
                <a:avLst/>
              </a:prstGeom>
              <a:blipFill>
                <a:blip r:embed="rId5"/>
                <a:stretch>
                  <a:fillRect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Oval 55">
            <a:extLst>
              <a:ext uri="{FF2B5EF4-FFF2-40B4-BE49-F238E27FC236}">
                <a16:creationId xmlns:a16="http://schemas.microsoft.com/office/drawing/2014/main" id="{05513CDF-081F-4CBC-A5E1-6FDFA493CFE7}"/>
              </a:ext>
            </a:extLst>
          </p:cNvPr>
          <p:cNvSpPr/>
          <p:nvPr/>
        </p:nvSpPr>
        <p:spPr>
          <a:xfrm>
            <a:off x="9555480" y="5120565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DCA7D125-4908-470B-9365-E183E01DA104}"/>
                  </a:ext>
                </a:extLst>
              </p:cNvPr>
              <p:cNvSpPr txBox="1"/>
              <p:nvPr/>
            </p:nvSpPr>
            <p:spPr>
              <a:xfrm>
                <a:off x="10558469" y="1620153"/>
                <a:ext cx="63181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DCA7D125-4908-470B-9365-E183E01DA1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8469" y="1620153"/>
                <a:ext cx="631818" cy="276999"/>
              </a:xfrm>
              <a:prstGeom prst="rect">
                <a:avLst/>
              </a:prstGeom>
              <a:blipFill>
                <a:blip r:embed="rId6"/>
                <a:stretch>
                  <a:fillRect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Oval 60">
            <a:extLst>
              <a:ext uri="{FF2B5EF4-FFF2-40B4-BE49-F238E27FC236}">
                <a16:creationId xmlns:a16="http://schemas.microsoft.com/office/drawing/2014/main" id="{FFBF5CB7-4863-4501-963B-48529E190176}"/>
              </a:ext>
            </a:extLst>
          </p:cNvPr>
          <p:cNvSpPr/>
          <p:nvPr/>
        </p:nvSpPr>
        <p:spPr>
          <a:xfrm>
            <a:off x="10831396" y="1963893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3EA78868-9593-425A-85A5-E6B0CCB5302B}"/>
              </a:ext>
            </a:extLst>
          </p:cNvPr>
          <p:cNvSpPr/>
          <p:nvPr/>
        </p:nvSpPr>
        <p:spPr>
          <a:xfrm>
            <a:off x="10872544" y="5113870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8CB735A6-6862-4712-9D06-A47BFE6F5A59}"/>
                  </a:ext>
                </a:extLst>
              </p:cNvPr>
              <p:cNvSpPr txBox="1"/>
              <p:nvPr/>
            </p:nvSpPr>
            <p:spPr>
              <a:xfrm>
                <a:off x="10685792" y="5333073"/>
                <a:ext cx="538096" cy="3030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𝑙𝑎𝑠𝑡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8CB735A6-6862-4712-9D06-A47BFE6F5A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85792" y="5333073"/>
                <a:ext cx="538096" cy="303096"/>
              </a:xfrm>
              <a:prstGeom prst="rect">
                <a:avLst/>
              </a:prstGeom>
              <a:blipFill>
                <a:blip r:embed="rId7"/>
                <a:stretch>
                  <a:fillRect l="-10227" r="-2273" b="-2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5EBC0787-67F4-442D-9E92-0A4E27FEBE75}"/>
              </a:ext>
            </a:extLst>
          </p:cNvPr>
          <p:cNvCxnSpPr>
            <a:stCxn id="61" idx="0"/>
            <a:endCxn id="62" idx="7"/>
          </p:cNvCxnSpPr>
          <p:nvPr/>
        </p:nvCxnSpPr>
        <p:spPr>
          <a:xfrm>
            <a:off x="10872544" y="1963893"/>
            <a:ext cx="70244" cy="3156672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69" name="Oval 68">
            <a:extLst>
              <a:ext uri="{FF2B5EF4-FFF2-40B4-BE49-F238E27FC236}">
                <a16:creationId xmlns:a16="http://schemas.microsoft.com/office/drawing/2014/main" id="{F5F81C0C-0BFE-4F0A-BA43-8D12BF60A19B}"/>
              </a:ext>
            </a:extLst>
          </p:cNvPr>
          <p:cNvSpPr/>
          <p:nvPr/>
        </p:nvSpPr>
        <p:spPr>
          <a:xfrm>
            <a:off x="7575738" y="1986752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04D18E95-9E49-4765-9E2E-CBC50D6509E1}"/>
              </a:ext>
            </a:extLst>
          </p:cNvPr>
          <p:cNvSpPr/>
          <p:nvPr/>
        </p:nvSpPr>
        <p:spPr>
          <a:xfrm>
            <a:off x="6614159" y="1978671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6D5B8427-1147-455F-80CF-765B646422EB}"/>
              </a:ext>
            </a:extLst>
          </p:cNvPr>
          <p:cNvSpPr/>
          <p:nvPr/>
        </p:nvSpPr>
        <p:spPr>
          <a:xfrm>
            <a:off x="6449567" y="5091010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D5E31400-A6DC-462E-A7C1-7E9D77759CA5}"/>
              </a:ext>
            </a:extLst>
          </p:cNvPr>
          <p:cNvSpPr/>
          <p:nvPr/>
        </p:nvSpPr>
        <p:spPr>
          <a:xfrm>
            <a:off x="7684335" y="5119905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7C75241C-33D2-4DB6-98AA-71911021B969}"/>
              </a:ext>
            </a:extLst>
          </p:cNvPr>
          <p:cNvSpPr/>
          <p:nvPr/>
        </p:nvSpPr>
        <p:spPr>
          <a:xfrm>
            <a:off x="5605582" y="5120231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AB2D4836-EA75-407A-83DC-32D88C93DFE9}"/>
                  </a:ext>
                </a:extLst>
              </p:cNvPr>
              <p:cNvSpPr txBox="1"/>
              <p:nvPr/>
            </p:nvSpPr>
            <p:spPr>
              <a:xfrm>
                <a:off x="6449567" y="1548598"/>
                <a:ext cx="482375" cy="3021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𝑎𝑐𝑡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AB2D4836-EA75-407A-83DC-32D88C93DF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9567" y="1548598"/>
                <a:ext cx="482375" cy="302199"/>
              </a:xfrm>
              <a:prstGeom prst="rect">
                <a:avLst/>
              </a:prstGeom>
              <a:blipFill>
                <a:blip r:embed="rId8"/>
                <a:stretch>
                  <a:fillRect l="-6329" r="-2532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Oval 76">
            <a:extLst>
              <a:ext uri="{FF2B5EF4-FFF2-40B4-BE49-F238E27FC236}">
                <a16:creationId xmlns:a16="http://schemas.microsoft.com/office/drawing/2014/main" id="{43A11391-7CF4-46A6-A62B-5E2A851CE7A1}"/>
              </a:ext>
            </a:extLst>
          </p:cNvPr>
          <p:cNvSpPr/>
          <p:nvPr/>
        </p:nvSpPr>
        <p:spPr>
          <a:xfrm>
            <a:off x="5084255" y="1986752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B8EB020E-9753-4023-BE61-89780D88C7AC}"/>
                  </a:ext>
                </a:extLst>
              </p:cNvPr>
              <p:cNvSpPr txBox="1"/>
              <p:nvPr/>
            </p:nvSpPr>
            <p:spPr>
              <a:xfrm>
                <a:off x="5929259" y="257279"/>
                <a:ext cx="4347537" cy="5617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Sub problem: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𝑂𝑃𝑇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𝑠𝑡𝑎𝑟𝑡</m:t>
                                </m:r>
                              </m:sub>
                            </m:sSub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𝑠𝑡𝑎𝑟𝑡</m:t>
                                </m:r>
                              </m:sub>
                            </m:sSub>
                          </m:sub>
                          <m:sup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𝑙𝑎𝑠𝑡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B8EB020E-9753-4023-BE61-89780D88C7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9259" y="257279"/>
                <a:ext cx="4347537" cy="561757"/>
              </a:xfrm>
              <a:prstGeom prst="rect">
                <a:avLst/>
              </a:prstGeom>
              <a:blipFill>
                <a:blip r:embed="rId9"/>
                <a:stretch>
                  <a:fillRect l="-1262" b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0A75C94A-470C-4040-9D1A-108332B03A24}"/>
              </a:ext>
            </a:extLst>
          </p:cNvPr>
          <p:cNvCxnSpPr>
            <a:stCxn id="70" idx="4"/>
            <a:endCxn id="71" idx="0"/>
          </p:cNvCxnSpPr>
          <p:nvPr/>
        </p:nvCxnSpPr>
        <p:spPr>
          <a:xfrm flipH="1">
            <a:off x="6490715" y="2024390"/>
            <a:ext cx="164592" cy="30666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37D061F6-A124-49AE-861B-CF9EDB257EB8}"/>
              </a:ext>
            </a:extLst>
          </p:cNvPr>
          <p:cNvCxnSpPr>
            <a:cxnSpLocks/>
            <a:stCxn id="13" idx="4"/>
            <a:endCxn id="72" idx="5"/>
          </p:cNvCxnSpPr>
          <p:nvPr/>
        </p:nvCxnSpPr>
        <p:spPr>
          <a:xfrm flipH="1">
            <a:off x="7754579" y="2016306"/>
            <a:ext cx="879143" cy="3142623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00EB3DC1-FF64-4ADB-8C9B-D1E1FD055D2B}"/>
              </a:ext>
            </a:extLst>
          </p:cNvPr>
          <p:cNvCxnSpPr>
            <a:cxnSpLocks/>
            <a:stCxn id="16" idx="4"/>
            <a:endCxn id="56" idx="5"/>
          </p:cNvCxnSpPr>
          <p:nvPr/>
        </p:nvCxnSpPr>
        <p:spPr>
          <a:xfrm>
            <a:off x="9471717" y="2030764"/>
            <a:ext cx="154007" cy="3128825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0C1A377A-39A3-4166-BAFA-81F590C15E1F}"/>
              </a:ext>
            </a:extLst>
          </p:cNvPr>
          <p:cNvCxnSpPr/>
          <p:nvPr/>
        </p:nvCxnSpPr>
        <p:spPr>
          <a:xfrm flipH="1">
            <a:off x="4627348" y="1262852"/>
            <a:ext cx="1545336" cy="5101372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2E7C9088-E678-4378-AF10-45EA1F226C27}"/>
              </a:ext>
            </a:extLst>
          </p:cNvPr>
          <p:cNvSpPr txBox="1"/>
          <p:nvPr/>
        </p:nvSpPr>
        <p:spPr>
          <a:xfrm>
            <a:off x="2606475" y="1039728"/>
            <a:ext cx="1767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inactive problem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29EDF670-BC35-4F87-B502-D41FA2AA20CA}"/>
              </a:ext>
            </a:extLst>
          </p:cNvPr>
          <p:cNvSpPr txBox="1"/>
          <p:nvPr/>
        </p:nvSpPr>
        <p:spPr>
          <a:xfrm>
            <a:off x="6655307" y="731241"/>
            <a:ext cx="1645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active problem</a:t>
            </a:r>
          </a:p>
        </p:txBody>
      </p:sp>
      <p:sp>
        <p:nvSpPr>
          <p:cNvPr id="94" name="Freeform: Shape 93">
            <a:extLst>
              <a:ext uri="{FF2B5EF4-FFF2-40B4-BE49-F238E27FC236}">
                <a16:creationId xmlns:a16="http://schemas.microsoft.com/office/drawing/2014/main" id="{8F8E357B-D919-485D-9C98-EE83BA795299}"/>
              </a:ext>
            </a:extLst>
          </p:cNvPr>
          <p:cNvSpPr/>
          <p:nvPr/>
        </p:nvSpPr>
        <p:spPr>
          <a:xfrm>
            <a:off x="10547489" y="1286574"/>
            <a:ext cx="992168" cy="4664899"/>
          </a:xfrm>
          <a:custGeom>
            <a:avLst/>
            <a:gdLst>
              <a:gd name="connsiteX0" fmla="*/ 279007 w 992168"/>
              <a:gd name="connsiteY0" fmla="*/ 21018 h 4664899"/>
              <a:gd name="connsiteX1" fmla="*/ 68695 w 992168"/>
              <a:gd name="connsiteY1" fmla="*/ 405066 h 4664899"/>
              <a:gd name="connsiteX2" fmla="*/ 77839 w 992168"/>
              <a:gd name="connsiteY2" fmla="*/ 2654490 h 4664899"/>
              <a:gd name="connsiteX3" fmla="*/ 59551 w 992168"/>
              <a:gd name="connsiteY3" fmla="*/ 4583874 h 4664899"/>
              <a:gd name="connsiteX4" fmla="*/ 937375 w 992168"/>
              <a:gd name="connsiteY4" fmla="*/ 4135818 h 4664899"/>
              <a:gd name="connsiteX5" fmla="*/ 891655 w 992168"/>
              <a:gd name="connsiteY5" fmla="*/ 2608770 h 4664899"/>
              <a:gd name="connsiteX6" fmla="*/ 827647 w 992168"/>
              <a:gd name="connsiteY6" fmla="*/ 679386 h 4664899"/>
              <a:gd name="connsiteX7" fmla="*/ 279007 w 992168"/>
              <a:gd name="connsiteY7" fmla="*/ 21018 h 4664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92168" h="4664899">
                <a:moveTo>
                  <a:pt x="279007" y="21018"/>
                </a:moveTo>
                <a:cubicBezTo>
                  <a:pt x="152515" y="-24702"/>
                  <a:pt x="102223" y="-33846"/>
                  <a:pt x="68695" y="405066"/>
                </a:cubicBezTo>
                <a:cubicBezTo>
                  <a:pt x="35167" y="843978"/>
                  <a:pt x="79363" y="1958022"/>
                  <a:pt x="77839" y="2654490"/>
                </a:cubicBezTo>
                <a:cubicBezTo>
                  <a:pt x="76315" y="3350958"/>
                  <a:pt x="-83705" y="4336986"/>
                  <a:pt x="59551" y="4583874"/>
                </a:cubicBezTo>
                <a:cubicBezTo>
                  <a:pt x="202807" y="4830762"/>
                  <a:pt x="798691" y="4465002"/>
                  <a:pt x="937375" y="4135818"/>
                </a:cubicBezTo>
                <a:cubicBezTo>
                  <a:pt x="1076059" y="3806634"/>
                  <a:pt x="909943" y="3184842"/>
                  <a:pt x="891655" y="2608770"/>
                </a:cubicBezTo>
                <a:cubicBezTo>
                  <a:pt x="873367" y="2032698"/>
                  <a:pt x="931279" y="1113726"/>
                  <a:pt x="827647" y="679386"/>
                </a:cubicBezTo>
                <a:cubicBezTo>
                  <a:pt x="724015" y="245046"/>
                  <a:pt x="405499" y="66738"/>
                  <a:pt x="279007" y="21018"/>
                </a:cubicBezTo>
                <a:close/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CD3BC2CD-B847-4A27-8A29-19E312E1973D}"/>
                  </a:ext>
                </a:extLst>
              </p:cNvPr>
              <p:cNvSpPr txBox="1"/>
              <p:nvPr/>
            </p:nvSpPr>
            <p:spPr>
              <a:xfrm>
                <a:off x="2049905" y="1511566"/>
                <a:ext cx="281968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Store: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𝑐𝑜𝑠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𝑖𝑛𝑎𝑐𝑡𝑖𝑣𝑒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𝑖𝑛𝑎𝑐𝑡𝑖𝑣𝑒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CD3BC2CD-B847-4A27-8A29-19E312E197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9905" y="1511566"/>
                <a:ext cx="2819683" cy="369332"/>
              </a:xfrm>
              <a:prstGeom prst="rect">
                <a:avLst/>
              </a:prstGeom>
              <a:blipFill>
                <a:blip r:embed="rId10"/>
                <a:stretch>
                  <a:fillRect l="-1728" t="-9836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EFF161ED-AAD3-4E00-B510-62E4A489A95F}"/>
                  </a:ext>
                </a:extLst>
              </p:cNvPr>
              <p:cNvSpPr txBox="1"/>
              <p:nvPr/>
            </p:nvSpPr>
            <p:spPr>
              <a:xfrm>
                <a:off x="8321724" y="1564846"/>
                <a:ext cx="63181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EFF161ED-AAD3-4E00-B510-62E4A489A9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1724" y="1564846"/>
                <a:ext cx="631818" cy="276999"/>
              </a:xfrm>
              <a:prstGeom prst="rect">
                <a:avLst/>
              </a:prstGeom>
              <a:blipFill>
                <a:blip r:embed="rId11"/>
                <a:stretch>
                  <a:fillRect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33AE283-0848-4C83-B603-C67D34D75896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8148212" y="3813538"/>
            <a:ext cx="621658" cy="1544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7C68EFA-C60E-41D1-8BAC-D9FB6A23E84D}"/>
                  </a:ext>
                </a:extLst>
              </p:cNvPr>
              <p:cNvSpPr txBox="1"/>
              <p:nvPr/>
            </p:nvSpPr>
            <p:spPr>
              <a:xfrm>
                <a:off x="8769870" y="3644847"/>
                <a:ext cx="9144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Stop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≥2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7C68EFA-C60E-41D1-8BAC-D9FB6A23E8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9870" y="3644847"/>
                <a:ext cx="914400" cy="646331"/>
              </a:xfrm>
              <a:prstGeom prst="rect">
                <a:avLst/>
              </a:prstGeom>
              <a:blipFill>
                <a:blip r:embed="rId12"/>
                <a:stretch>
                  <a:fillRect l="-6000" t="-5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134E507B-21B7-4270-85DE-F168AE047ED7}"/>
                  </a:ext>
                </a:extLst>
              </p:cNvPr>
              <p:cNvSpPr txBox="1"/>
              <p:nvPr/>
            </p:nvSpPr>
            <p:spPr>
              <a:xfrm>
                <a:off x="7381327" y="1601808"/>
                <a:ext cx="63181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trike="sngStrike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trike="sngStrike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trike="sngStrike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trike="sngStrike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−3</m:t>
                          </m:r>
                        </m:sub>
                      </m:sSub>
                    </m:oMath>
                  </m:oMathPara>
                </a14:m>
                <a:endParaRPr lang="en-US" strike="sngStrike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134E507B-21B7-4270-85DE-F168AE047E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1327" y="1601808"/>
                <a:ext cx="631818" cy="276999"/>
              </a:xfrm>
              <a:prstGeom prst="rect">
                <a:avLst/>
              </a:prstGeom>
              <a:blipFill>
                <a:blip r:embed="rId13"/>
                <a:stretch>
                  <a:fillRect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2BD4833F-54F5-404D-A56A-A05303102886}"/>
              </a:ext>
            </a:extLst>
          </p:cNvPr>
          <p:cNvSpPr txBox="1"/>
          <p:nvPr/>
        </p:nvSpPr>
        <p:spPr>
          <a:xfrm>
            <a:off x="5637276" y="2889504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0F60EC0-1CB3-4916-9291-E655606F7645}"/>
                  </a:ext>
                </a:extLst>
              </p:cNvPr>
              <p:cNvSpPr txBox="1"/>
              <p:nvPr/>
            </p:nvSpPr>
            <p:spPr>
              <a:xfrm>
                <a:off x="7103017" y="1105630"/>
                <a:ext cx="141891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Destroy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−3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0F60EC0-1CB3-4916-9291-E655606F76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3017" y="1105630"/>
                <a:ext cx="1418915" cy="369332"/>
              </a:xfrm>
              <a:prstGeom prst="rect">
                <a:avLst/>
              </a:prstGeom>
              <a:blipFill>
                <a:blip r:embed="rId14"/>
                <a:stretch>
                  <a:fillRect l="-3433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Left Brace 56">
            <a:extLst>
              <a:ext uri="{FF2B5EF4-FFF2-40B4-BE49-F238E27FC236}">
                <a16:creationId xmlns:a16="http://schemas.microsoft.com/office/drawing/2014/main" id="{24F4E256-3846-4D26-85F5-5EED50F33AFF}"/>
              </a:ext>
            </a:extLst>
          </p:cNvPr>
          <p:cNvSpPr/>
          <p:nvPr/>
        </p:nvSpPr>
        <p:spPr>
          <a:xfrm rot="16200000">
            <a:off x="6370350" y="5135583"/>
            <a:ext cx="240730" cy="45308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372596F-D16E-4AC6-B65E-06CCA1CA9A70}"/>
                  </a:ext>
                </a:extLst>
              </p:cNvPr>
              <p:cNvSpPr txBox="1"/>
              <p:nvPr/>
            </p:nvSpPr>
            <p:spPr>
              <a:xfrm>
                <a:off x="5907780" y="5543227"/>
                <a:ext cx="1501630" cy="2984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𝑐𝑜𝑠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𝑝𝑟𝑒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𝑎𝑐𝑡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372596F-D16E-4AC6-B65E-06CCA1CA9A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7780" y="5543227"/>
                <a:ext cx="1501630" cy="298415"/>
              </a:xfrm>
              <a:prstGeom prst="rect">
                <a:avLst/>
              </a:prstGeom>
              <a:blipFill>
                <a:blip r:embed="rId15"/>
                <a:stretch>
                  <a:fillRect l="-2033" r="-1626" b="-204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Left Brace 58">
            <a:extLst>
              <a:ext uri="{FF2B5EF4-FFF2-40B4-BE49-F238E27FC236}">
                <a16:creationId xmlns:a16="http://schemas.microsoft.com/office/drawing/2014/main" id="{D7D68068-4D08-439A-BC08-ADC3F2FF266D}"/>
              </a:ext>
            </a:extLst>
          </p:cNvPr>
          <p:cNvSpPr/>
          <p:nvPr/>
        </p:nvSpPr>
        <p:spPr>
          <a:xfrm rot="16200000">
            <a:off x="7982663" y="4253626"/>
            <a:ext cx="240730" cy="363642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C6D5833B-FA30-46BB-81A2-2CB3E0DDB1BC}"/>
                  </a:ext>
                </a:extLst>
              </p:cNvPr>
              <p:cNvSpPr txBox="1"/>
              <p:nvPr/>
            </p:nvSpPr>
            <p:spPr>
              <a:xfrm>
                <a:off x="7697236" y="6215016"/>
                <a:ext cx="108779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𝑐𝑜𝑠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𝑎𝑐𝑡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C6D5833B-FA30-46BB-81A2-2CB3E0DDB1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7236" y="6215016"/>
                <a:ext cx="1087798" cy="276999"/>
              </a:xfrm>
              <a:prstGeom prst="rect">
                <a:avLst/>
              </a:prstGeom>
              <a:blipFill>
                <a:blip r:embed="rId16"/>
                <a:stretch>
                  <a:fillRect l="-2809" r="-2809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6FBF8A91-2D5D-4A96-BA71-617A372A580A}"/>
              </a:ext>
            </a:extLst>
          </p:cNvPr>
          <p:cNvCxnSpPr>
            <a:cxnSpLocks/>
            <a:endCxn id="72" idx="7"/>
          </p:cNvCxnSpPr>
          <p:nvPr/>
        </p:nvCxnSpPr>
        <p:spPr>
          <a:xfrm>
            <a:off x="7604841" y="2001530"/>
            <a:ext cx="149738" cy="3125070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C5D6E3-819F-4A78-B235-8084F9FE78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8A9C9-8565-4928-9E41-6D5E5DE9E046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87119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084C7-FBC0-409E-9409-AA29D9C135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213" y="79454"/>
            <a:ext cx="6305340" cy="503554"/>
          </a:xfrm>
        </p:spPr>
        <p:txBody>
          <a:bodyPr>
            <a:normAutofit fontScale="90000"/>
          </a:bodyPr>
          <a:lstStyle/>
          <a:p>
            <a:r>
              <a:rPr lang="en-US" dirty="0"/>
              <a:t>Solve the subproblem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9BFFC20-31F6-4530-85DB-1DDBFDE35A40}"/>
              </a:ext>
            </a:extLst>
          </p:cNvPr>
          <p:cNvCxnSpPr>
            <a:cxnSpLocks/>
          </p:cNvCxnSpPr>
          <p:nvPr/>
        </p:nvCxnSpPr>
        <p:spPr>
          <a:xfrm>
            <a:off x="838200" y="1990102"/>
            <a:ext cx="10344912" cy="33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A91DF70-5C73-4B5B-B912-A5E31840C85B}"/>
              </a:ext>
            </a:extLst>
          </p:cNvPr>
          <p:cNvCxnSpPr>
            <a:cxnSpLocks/>
          </p:cNvCxnSpPr>
          <p:nvPr/>
        </p:nvCxnSpPr>
        <p:spPr>
          <a:xfrm>
            <a:off x="1139400" y="5126225"/>
            <a:ext cx="1025402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4620E28C-650D-4ED9-B34A-A57D4E53ADC4}"/>
              </a:ext>
            </a:extLst>
          </p:cNvPr>
          <p:cNvSpPr/>
          <p:nvPr/>
        </p:nvSpPr>
        <p:spPr>
          <a:xfrm>
            <a:off x="1593447" y="1967241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7BB305B-E450-40BD-99AD-BB0D51FAB4FA}"/>
              </a:ext>
            </a:extLst>
          </p:cNvPr>
          <p:cNvSpPr/>
          <p:nvPr/>
        </p:nvSpPr>
        <p:spPr>
          <a:xfrm>
            <a:off x="2500296" y="1944381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A769532-8F6F-4027-9E0B-E613D8F1517C}"/>
              </a:ext>
            </a:extLst>
          </p:cNvPr>
          <p:cNvSpPr/>
          <p:nvPr/>
        </p:nvSpPr>
        <p:spPr>
          <a:xfrm>
            <a:off x="3434836" y="1970588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D5AB8DC-093F-4A5E-A6E2-E51C377DDA9D}"/>
              </a:ext>
            </a:extLst>
          </p:cNvPr>
          <p:cNvSpPr/>
          <p:nvPr/>
        </p:nvSpPr>
        <p:spPr>
          <a:xfrm>
            <a:off x="1650702" y="5080506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BE942CC-AD36-41D3-86D3-557DF3CE490D}"/>
              </a:ext>
            </a:extLst>
          </p:cNvPr>
          <p:cNvSpPr/>
          <p:nvPr/>
        </p:nvSpPr>
        <p:spPr>
          <a:xfrm>
            <a:off x="3494593" y="5091010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2AAA674-8D28-4353-B54C-C9D1D6276CEB}"/>
              </a:ext>
            </a:extLst>
          </p:cNvPr>
          <p:cNvSpPr/>
          <p:nvPr/>
        </p:nvSpPr>
        <p:spPr>
          <a:xfrm>
            <a:off x="4474067" y="5088909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BD70326-4AEC-459A-BBEE-967EA5F97D3B}"/>
              </a:ext>
            </a:extLst>
          </p:cNvPr>
          <p:cNvSpPr/>
          <p:nvPr/>
        </p:nvSpPr>
        <p:spPr>
          <a:xfrm>
            <a:off x="8592574" y="1970587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819EEC6-5F8A-4A00-912A-8D739152D06E}"/>
              </a:ext>
            </a:extLst>
          </p:cNvPr>
          <p:cNvSpPr/>
          <p:nvPr/>
        </p:nvSpPr>
        <p:spPr>
          <a:xfrm>
            <a:off x="9430569" y="1985045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B147EBC-0627-48E6-B212-8FDCECD85ECB}"/>
              </a:ext>
            </a:extLst>
          </p:cNvPr>
          <p:cNvCxnSpPr>
            <a:cxnSpLocks/>
            <a:endCxn id="10" idx="6"/>
          </p:cNvCxnSpPr>
          <p:nvPr/>
        </p:nvCxnSpPr>
        <p:spPr>
          <a:xfrm>
            <a:off x="1646646" y="1986753"/>
            <a:ext cx="86352" cy="31166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DC9177C-3BF4-4A0D-868C-0B50E3A16738}"/>
              </a:ext>
            </a:extLst>
          </p:cNvPr>
          <p:cNvCxnSpPr>
            <a:cxnSpLocks/>
            <a:endCxn id="11" idx="0"/>
          </p:cNvCxnSpPr>
          <p:nvPr/>
        </p:nvCxnSpPr>
        <p:spPr>
          <a:xfrm>
            <a:off x="3516206" y="2024009"/>
            <a:ext cx="19535" cy="30670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7FCFE07-CCCD-4D2F-9BF6-707D7AD472F7}"/>
              </a:ext>
            </a:extLst>
          </p:cNvPr>
          <p:cNvCxnSpPr>
            <a:cxnSpLocks/>
            <a:endCxn id="31" idx="0"/>
          </p:cNvCxnSpPr>
          <p:nvPr/>
        </p:nvCxnSpPr>
        <p:spPr>
          <a:xfrm>
            <a:off x="2539776" y="2003042"/>
            <a:ext cx="89826" cy="30904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8EDC407-F606-41B7-BD2E-053DFF81AF7B}"/>
              </a:ext>
            </a:extLst>
          </p:cNvPr>
          <p:cNvCxnSpPr>
            <a:cxnSpLocks/>
            <a:endCxn id="12" idx="4"/>
          </p:cNvCxnSpPr>
          <p:nvPr/>
        </p:nvCxnSpPr>
        <p:spPr>
          <a:xfrm flipH="1">
            <a:off x="4515215" y="1973938"/>
            <a:ext cx="650091" cy="31606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DDABD83-B57A-4B57-8466-F31004DDAF66}"/>
                  </a:ext>
                </a:extLst>
              </p:cNvPr>
              <p:cNvSpPr txBox="1"/>
              <p:nvPr/>
            </p:nvSpPr>
            <p:spPr>
              <a:xfrm>
                <a:off x="1364824" y="1655841"/>
                <a:ext cx="621837" cy="3021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𝑠𝑡𝑎𝑟𝑡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DDABD83-B57A-4B57-8466-F31004DDAF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4824" y="1655841"/>
                <a:ext cx="621837" cy="302199"/>
              </a:xfrm>
              <a:prstGeom prst="rect">
                <a:avLst/>
              </a:prstGeom>
              <a:blipFill>
                <a:blip r:embed="rId3"/>
                <a:stretch>
                  <a:fillRect l="-4902" r="-980" b="-183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483EF13-F8BB-47BA-B3A0-4046FA1CB8B1}"/>
                  </a:ext>
                </a:extLst>
              </p:cNvPr>
              <p:cNvSpPr txBox="1"/>
              <p:nvPr/>
            </p:nvSpPr>
            <p:spPr>
              <a:xfrm>
                <a:off x="1550140" y="5388390"/>
                <a:ext cx="6145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𝑠𝑡𝑎𝑟𝑡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483EF13-F8BB-47BA-B3A0-4046FA1CB8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0140" y="5388390"/>
                <a:ext cx="614592" cy="276999"/>
              </a:xfrm>
              <a:prstGeom prst="rect">
                <a:avLst/>
              </a:prstGeom>
              <a:blipFill>
                <a:blip r:embed="rId4"/>
                <a:stretch>
                  <a:fillRect l="-8911" r="-297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Oval 30">
            <a:extLst>
              <a:ext uri="{FF2B5EF4-FFF2-40B4-BE49-F238E27FC236}">
                <a16:creationId xmlns:a16="http://schemas.microsoft.com/office/drawing/2014/main" id="{1FE8135C-5F70-4F46-A4FD-55501BD7E5D9}"/>
              </a:ext>
            </a:extLst>
          </p:cNvPr>
          <p:cNvSpPr/>
          <p:nvPr/>
        </p:nvSpPr>
        <p:spPr>
          <a:xfrm>
            <a:off x="2588454" y="5093449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E03BCEC-B500-4A00-85F9-A6E37D7FFD13}"/>
                  </a:ext>
                </a:extLst>
              </p:cNvPr>
              <p:cNvSpPr txBox="1"/>
              <p:nvPr/>
            </p:nvSpPr>
            <p:spPr>
              <a:xfrm>
                <a:off x="5413376" y="5178305"/>
                <a:ext cx="319959" cy="3021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E03BCEC-B500-4A00-85F9-A6E37D7FFD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3376" y="5178305"/>
                <a:ext cx="319959" cy="302199"/>
              </a:xfrm>
              <a:prstGeom prst="rect">
                <a:avLst/>
              </a:prstGeom>
              <a:blipFill>
                <a:blip r:embed="rId5"/>
                <a:stretch>
                  <a:fillRect l="-19231" b="-2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4A917A58-F492-4247-9D47-E76D15C33616}"/>
                  </a:ext>
                </a:extLst>
              </p:cNvPr>
              <p:cNvSpPr txBox="1"/>
              <p:nvPr/>
            </p:nvSpPr>
            <p:spPr>
              <a:xfrm>
                <a:off x="9052452" y="1546243"/>
                <a:ext cx="63181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4A917A58-F492-4247-9D47-E76D15C336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2452" y="1546243"/>
                <a:ext cx="631818" cy="276999"/>
              </a:xfrm>
              <a:prstGeom prst="rect">
                <a:avLst/>
              </a:prstGeom>
              <a:blipFill>
                <a:blip r:embed="rId6"/>
                <a:stretch>
                  <a:fillRect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Oval 55">
            <a:extLst>
              <a:ext uri="{FF2B5EF4-FFF2-40B4-BE49-F238E27FC236}">
                <a16:creationId xmlns:a16="http://schemas.microsoft.com/office/drawing/2014/main" id="{05513CDF-081F-4CBC-A5E1-6FDFA493CFE7}"/>
              </a:ext>
            </a:extLst>
          </p:cNvPr>
          <p:cNvSpPr/>
          <p:nvPr/>
        </p:nvSpPr>
        <p:spPr>
          <a:xfrm>
            <a:off x="9555480" y="5120565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DCA7D125-4908-470B-9365-E183E01DA104}"/>
                  </a:ext>
                </a:extLst>
              </p:cNvPr>
              <p:cNvSpPr txBox="1"/>
              <p:nvPr/>
            </p:nvSpPr>
            <p:spPr>
              <a:xfrm>
                <a:off x="10558469" y="1620153"/>
                <a:ext cx="63181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DCA7D125-4908-470B-9365-E183E01DA1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8469" y="1620153"/>
                <a:ext cx="631818" cy="276999"/>
              </a:xfrm>
              <a:prstGeom prst="rect">
                <a:avLst/>
              </a:prstGeom>
              <a:blipFill>
                <a:blip r:embed="rId7"/>
                <a:stretch>
                  <a:fillRect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Oval 60">
            <a:extLst>
              <a:ext uri="{FF2B5EF4-FFF2-40B4-BE49-F238E27FC236}">
                <a16:creationId xmlns:a16="http://schemas.microsoft.com/office/drawing/2014/main" id="{FFBF5CB7-4863-4501-963B-48529E190176}"/>
              </a:ext>
            </a:extLst>
          </p:cNvPr>
          <p:cNvSpPr/>
          <p:nvPr/>
        </p:nvSpPr>
        <p:spPr>
          <a:xfrm>
            <a:off x="10831396" y="1963893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3EA78868-9593-425A-85A5-E6B0CCB5302B}"/>
              </a:ext>
            </a:extLst>
          </p:cNvPr>
          <p:cNvSpPr/>
          <p:nvPr/>
        </p:nvSpPr>
        <p:spPr>
          <a:xfrm>
            <a:off x="10872544" y="5113870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8CB735A6-6862-4712-9D06-A47BFE6F5A59}"/>
                  </a:ext>
                </a:extLst>
              </p:cNvPr>
              <p:cNvSpPr txBox="1"/>
              <p:nvPr/>
            </p:nvSpPr>
            <p:spPr>
              <a:xfrm>
                <a:off x="10685792" y="5333073"/>
                <a:ext cx="538096" cy="3030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𝑙𝑎𝑠𝑡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8CB735A6-6862-4712-9D06-A47BFE6F5A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85792" y="5333073"/>
                <a:ext cx="538096" cy="303096"/>
              </a:xfrm>
              <a:prstGeom prst="rect">
                <a:avLst/>
              </a:prstGeom>
              <a:blipFill>
                <a:blip r:embed="rId8"/>
                <a:stretch>
                  <a:fillRect l="-10227" r="-2273" b="-2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5EBC0787-67F4-442D-9E92-0A4E27FEBE75}"/>
              </a:ext>
            </a:extLst>
          </p:cNvPr>
          <p:cNvCxnSpPr>
            <a:stCxn id="61" idx="0"/>
            <a:endCxn id="62" idx="7"/>
          </p:cNvCxnSpPr>
          <p:nvPr/>
        </p:nvCxnSpPr>
        <p:spPr>
          <a:xfrm>
            <a:off x="10872544" y="1963893"/>
            <a:ext cx="70244" cy="3156672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69" name="Oval 68">
            <a:extLst>
              <a:ext uri="{FF2B5EF4-FFF2-40B4-BE49-F238E27FC236}">
                <a16:creationId xmlns:a16="http://schemas.microsoft.com/office/drawing/2014/main" id="{F5F81C0C-0BFE-4F0A-BA43-8D12BF60A19B}"/>
              </a:ext>
            </a:extLst>
          </p:cNvPr>
          <p:cNvSpPr/>
          <p:nvPr/>
        </p:nvSpPr>
        <p:spPr>
          <a:xfrm>
            <a:off x="7575738" y="1986752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04D18E95-9E49-4765-9E2E-CBC50D6509E1}"/>
              </a:ext>
            </a:extLst>
          </p:cNvPr>
          <p:cNvSpPr/>
          <p:nvPr/>
        </p:nvSpPr>
        <p:spPr>
          <a:xfrm>
            <a:off x="6614159" y="1978671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6D5B8427-1147-455F-80CF-765B646422EB}"/>
              </a:ext>
            </a:extLst>
          </p:cNvPr>
          <p:cNvSpPr/>
          <p:nvPr/>
        </p:nvSpPr>
        <p:spPr>
          <a:xfrm>
            <a:off x="6449567" y="5091010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D5E31400-A6DC-462E-A7C1-7E9D77759CA5}"/>
              </a:ext>
            </a:extLst>
          </p:cNvPr>
          <p:cNvSpPr/>
          <p:nvPr/>
        </p:nvSpPr>
        <p:spPr>
          <a:xfrm>
            <a:off x="7684335" y="5119905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7C75241C-33D2-4DB6-98AA-71911021B969}"/>
              </a:ext>
            </a:extLst>
          </p:cNvPr>
          <p:cNvSpPr/>
          <p:nvPr/>
        </p:nvSpPr>
        <p:spPr>
          <a:xfrm>
            <a:off x="5605582" y="5120231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AB2D4836-EA75-407A-83DC-32D88C93DFE9}"/>
                  </a:ext>
                </a:extLst>
              </p:cNvPr>
              <p:cNvSpPr txBox="1"/>
              <p:nvPr/>
            </p:nvSpPr>
            <p:spPr>
              <a:xfrm>
                <a:off x="6449567" y="1548598"/>
                <a:ext cx="482375" cy="3021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trike="sngStrike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trike="sngStrike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trike="sngStrike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trike="sngStrike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n-US" b="0" i="1" strike="sngStrike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𝑎𝑐𝑡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strike="sngStrike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AB2D4836-EA75-407A-83DC-32D88C93DF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9567" y="1548598"/>
                <a:ext cx="482375" cy="302199"/>
              </a:xfrm>
              <a:prstGeom prst="rect">
                <a:avLst/>
              </a:prstGeom>
              <a:blipFill>
                <a:blip r:embed="rId9"/>
                <a:stretch>
                  <a:fillRect l="-6329" r="-2532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Oval 76">
            <a:extLst>
              <a:ext uri="{FF2B5EF4-FFF2-40B4-BE49-F238E27FC236}">
                <a16:creationId xmlns:a16="http://schemas.microsoft.com/office/drawing/2014/main" id="{43A11391-7CF4-46A6-A62B-5E2A851CE7A1}"/>
              </a:ext>
            </a:extLst>
          </p:cNvPr>
          <p:cNvSpPr/>
          <p:nvPr/>
        </p:nvSpPr>
        <p:spPr>
          <a:xfrm>
            <a:off x="5084255" y="1986752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DD81A9DF-D83B-4424-8C3B-74056A78F226}"/>
              </a:ext>
            </a:extLst>
          </p:cNvPr>
          <p:cNvCxnSpPr>
            <a:cxnSpLocks/>
          </p:cNvCxnSpPr>
          <p:nvPr/>
        </p:nvCxnSpPr>
        <p:spPr>
          <a:xfrm flipV="1">
            <a:off x="8953542" y="740664"/>
            <a:ext cx="643086" cy="4458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B8EB020E-9753-4023-BE61-89780D88C7AC}"/>
                  </a:ext>
                </a:extLst>
              </p:cNvPr>
              <p:cNvSpPr txBox="1"/>
              <p:nvPr/>
            </p:nvSpPr>
            <p:spPr>
              <a:xfrm>
                <a:off x="7609528" y="255748"/>
                <a:ext cx="4347537" cy="5617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Sub problem: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𝑂𝑃𝑇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𝑠𝑡𝑎𝑟𝑡</m:t>
                                </m:r>
                              </m:sub>
                            </m:sSub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𝑠𝑡𝑎𝑟𝑡</m:t>
                                </m:r>
                              </m:sub>
                            </m:sSub>
                          </m:sub>
                          <m:sup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𝑙𝑎𝑠𝑡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B8EB020E-9753-4023-BE61-89780D88C7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9528" y="255748"/>
                <a:ext cx="4347537" cy="561757"/>
              </a:xfrm>
              <a:prstGeom prst="rect">
                <a:avLst/>
              </a:prstGeom>
              <a:blipFill>
                <a:blip r:embed="rId10"/>
                <a:stretch>
                  <a:fillRect l="-1122" b="-1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0A75C94A-470C-4040-9D1A-108332B03A24}"/>
              </a:ext>
            </a:extLst>
          </p:cNvPr>
          <p:cNvCxnSpPr>
            <a:cxnSpLocks/>
            <a:stCxn id="69" idx="3"/>
            <a:endCxn id="71" idx="0"/>
          </p:cNvCxnSpPr>
          <p:nvPr/>
        </p:nvCxnSpPr>
        <p:spPr>
          <a:xfrm flipH="1">
            <a:off x="6490715" y="2025776"/>
            <a:ext cx="1097075" cy="3065234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37D061F6-A124-49AE-861B-CF9EDB257EB8}"/>
              </a:ext>
            </a:extLst>
          </p:cNvPr>
          <p:cNvCxnSpPr>
            <a:cxnSpLocks/>
            <a:stCxn id="13" idx="4"/>
            <a:endCxn id="72" idx="5"/>
          </p:cNvCxnSpPr>
          <p:nvPr/>
        </p:nvCxnSpPr>
        <p:spPr>
          <a:xfrm flipH="1">
            <a:off x="7754579" y="2016306"/>
            <a:ext cx="879143" cy="3142623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00EB3DC1-FF64-4ADB-8C9B-D1E1FD055D2B}"/>
              </a:ext>
            </a:extLst>
          </p:cNvPr>
          <p:cNvCxnSpPr>
            <a:cxnSpLocks/>
            <a:stCxn id="16" idx="4"/>
            <a:endCxn id="56" idx="5"/>
          </p:cNvCxnSpPr>
          <p:nvPr/>
        </p:nvCxnSpPr>
        <p:spPr>
          <a:xfrm>
            <a:off x="9471717" y="2030764"/>
            <a:ext cx="154007" cy="3128825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0C1A377A-39A3-4166-BAFA-81F590C15E1F}"/>
              </a:ext>
            </a:extLst>
          </p:cNvPr>
          <p:cNvCxnSpPr/>
          <p:nvPr/>
        </p:nvCxnSpPr>
        <p:spPr>
          <a:xfrm flipH="1">
            <a:off x="4627348" y="1262852"/>
            <a:ext cx="1545336" cy="5101372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2E7C9088-E678-4378-AF10-45EA1F226C27}"/>
              </a:ext>
            </a:extLst>
          </p:cNvPr>
          <p:cNvSpPr txBox="1"/>
          <p:nvPr/>
        </p:nvSpPr>
        <p:spPr>
          <a:xfrm>
            <a:off x="2606475" y="1039728"/>
            <a:ext cx="1767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inactive problem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29EDF670-BC35-4F87-B502-D41FA2AA20CA}"/>
              </a:ext>
            </a:extLst>
          </p:cNvPr>
          <p:cNvSpPr txBox="1"/>
          <p:nvPr/>
        </p:nvSpPr>
        <p:spPr>
          <a:xfrm>
            <a:off x="6655307" y="731241"/>
            <a:ext cx="1645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active problem</a:t>
            </a:r>
          </a:p>
        </p:txBody>
      </p:sp>
      <p:sp>
        <p:nvSpPr>
          <p:cNvPr id="94" name="Freeform: Shape 93">
            <a:extLst>
              <a:ext uri="{FF2B5EF4-FFF2-40B4-BE49-F238E27FC236}">
                <a16:creationId xmlns:a16="http://schemas.microsoft.com/office/drawing/2014/main" id="{8F8E357B-D919-485D-9C98-EE83BA795299}"/>
              </a:ext>
            </a:extLst>
          </p:cNvPr>
          <p:cNvSpPr/>
          <p:nvPr/>
        </p:nvSpPr>
        <p:spPr>
          <a:xfrm>
            <a:off x="10547489" y="1286574"/>
            <a:ext cx="992168" cy="4664899"/>
          </a:xfrm>
          <a:custGeom>
            <a:avLst/>
            <a:gdLst>
              <a:gd name="connsiteX0" fmla="*/ 279007 w 992168"/>
              <a:gd name="connsiteY0" fmla="*/ 21018 h 4664899"/>
              <a:gd name="connsiteX1" fmla="*/ 68695 w 992168"/>
              <a:gd name="connsiteY1" fmla="*/ 405066 h 4664899"/>
              <a:gd name="connsiteX2" fmla="*/ 77839 w 992168"/>
              <a:gd name="connsiteY2" fmla="*/ 2654490 h 4664899"/>
              <a:gd name="connsiteX3" fmla="*/ 59551 w 992168"/>
              <a:gd name="connsiteY3" fmla="*/ 4583874 h 4664899"/>
              <a:gd name="connsiteX4" fmla="*/ 937375 w 992168"/>
              <a:gd name="connsiteY4" fmla="*/ 4135818 h 4664899"/>
              <a:gd name="connsiteX5" fmla="*/ 891655 w 992168"/>
              <a:gd name="connsiteY5" fmla="*/ 2608770 h 4664899"/>
              <a:gd name="connsiteX6" fmla="*/ 827647 w 992168"/>
              <a:gd name="connsiteY6" fmla="*/ 679386 h 4664899"/>
              <a:gd name="connsiteX7" fmla="*/ 279007 w 992168"/>
              <a:gd name="connsiteY7" fmla="*/ 21018 h 4664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92168" h="4664899">
                <a:moveTo>
                  <a:pt x="279007" y="21018"/>
                </a:moveTo>
                <a:cubicBezTo>
                  <a:pt x="152515" y="-24702"/>
                  <a:pt x="102223" y="-33846"/>
                  <a:pt x="68695" y="405066"/>
                </a:cubicBezTo>
                <a:cubicBezTo>
                  <a:pt x="35167" y="843978"/>
                  <a:pt x="79363" y="1958022"/>
                  <a:pt x="77839" y="2654490"/>
                </a:cubicBezTo>
                <a:cubicBezTo>
                  <a:pt x="76315" y="3350958"/>
                  <a:pt x="-83705" y="4336986"/>
                  <a:pt x="59551" y="4583874"/>
                </a:cubicBezTo>
                <a:cubicBezTo>
                  <a:pt x="202807" y="4830762"/>
                  <a:pt x="798691" y="4465002"/>
                  <a:pt x="937375" y="4135818"/>
                </a:cubicBezTo>
                <a:cubicBezTo>
                  <a:pt x="1076059" y="3806634"/>
                  <a:pt x="909943" y="3184842"/>
                  <a:pt x="891655" y="2608770"/>
                </a:cubicBezTo>
                <a:cubicBezTo>
                  <a:pt x="873367" y="2032698"/>
                  <a:pt x="931279" y="1113726"/>
                  <a:pt x="827647" y="679386"/>
                </a:cubicBezTo>
                <a:cubicBezTo>
                  <a:pt x="724015" y="245046"/>
                  <a:pt x="405499" y="66738"/>
                  <a:pt x="279007" y="21018"/>
                </a:cubicBezTo>
                <a:close/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CD3BC2CD-B847-4A27-8A29-19E312E1973D}"/>
                  </a:ext>
                </a:extLst>
              </p:cNvPr>
              <p:cNvSpPr txBox="1"/>
              <p:nvPr/>
            </p:nvSpPr>
            <p:spPr>
              <a:xfrm>
                <a:off x="2049905" y="1511566"/>
                <a:ext cx="281968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Store: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𝑐𝑜𝑠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𝑖𝑛𝑎𝑐𝑡𝑖𝑣𝑒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𝑖𝑛𝑎𝑐𝑡𝑖𝑣𝑒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CD3BC2CD-B847-4A27-8A29-19E312E197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9905" y="1511566"/>
                <a:ext cx="2819683" cy="369332"/>
              </a:xfrm>
              <a:prstGeom prst="rect">
                <a:avLst/>
              </a:prstGeom>
              <a:blipFill>
                <a:blip r:embed="rId11"/>
                <a:stretch>
                  <a:fillRect l="-1728" t="-9836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EFF161ED-AAD3-4E00-B510-62E4A489A95F}"/>
                  </a:ext>
                </a:extLst>
              </p:cNvPr>
              <p:cNvSpPr txBox="1"/>
              <p:nvPr/>
            </p:nvSpPr>
            <p:spPr>
              <a:xfrm>
                <a:off x="8321724" y="1564846"/>
                <a:ext cx="63181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EFF161ED-AAD3-4E00-B510-62E4A489A9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1724" y="1564846"/>
                <a:ext cx="631818" cy="276999"/>
              </a:xfrm>
              <a:prstGeom prst="rect">
                <a:avLst/>
              </a:prstGeom>
              <a:blipFill>
                <a:blip r:embed="rId12"/>
                <a:stretch>
                  <a:fillRect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33AE283-0848-4C83-B603-C67D34D75896}"/>
              </a:ext>
            </a:extLst>
          </p:cNvPr>
          <p:cNvCxnSpPr>
            <a:cxnSpLocks/>
          </p:cNvCxnSpPr>
          <p:nvPr/>
        </p:nvCxnSpPr>
        <p:spPr>
          <a:xfrm>
            <a:off x="6978402" y="3809904"/>
            <a:ext cx="621658" cy="1544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7C68EFA-C60E-41D1-8BAC-D9FB6A23E84D}"/>
                  </a:ext>
                </a:extLst>
              </p:cNvPr>
              <p:cNvSpPr txBox="1"/>
              <p:nvPr/>
            </p:nvSpPr>
            <p:spPr>
              <a:xfrm>
                <a:off x="7159686" y="3972276"/>
                <a:ext cx="9144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Stop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≥2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7C68EFA-C60E-41D1-8BAC-D9FB6A23E8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9686" y="3972276"/>
                <a:ext cx="914400" cy="646331"/>
              </a:xfrm>
              <a:prstGeom prst="rect">
                <a:avLst/>
              </a:prstGeom>
              <a:blipFill>
                <a:blip r:embed="rId13"/>
                <a:stretch>
                  <a:fillRect l="-5333" t="-5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134E507B-21B7-4270-85DE-F168AE047ED7}"/>
                  </a:ext>
                </a:extLst>
              </p:cNvPr>
              <p:cNvSpPr txBox="1"/>
              <p:nvPr/>
            </p:nvSpPr>
            <p:spPr>
              <a:xfrm>
                <a:off x="7381327" y="1601808"/>
                <a:ext cx="63181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134E507B-21B7-4270-85DE-F168AE047E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1327" y="1601808"/>
                <a:ext cx="631818" cy="276999"/>
              </a:xfrm>
              <a:prstGeom prst="rect">
                <a:avLst/>
              </a:prstGeom>
              <a:blipFill>
                <a:blip r:embed="rId14"/>
                <a:stretch>
                  <a:fillRect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2BD4833F-54F5-404D-A56A-A05303102886}"/>
              </a:ext>
            </a:extLst>
          </p:cNvPr>
          <p:cNvSpPr txBox="1"/>
          <p:nvPr/>
        </p:nvSpPr>
        <p:spPr>
          <a:xfrm>
            <a:off x="5637276" y="2889504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0F60EC0-1CB3-4916-9291-E655606F7645}"/>
                  </a:ext>
                </a:extLst>
              </p:cNvPr>
              <p:cNvSpPr txBox="1"/>
              <p:nvPr/>
            </p:nvSpPr>
            <p:spPr>
              <a:xfrm>
                <a:off x="6737569" y="1179536"/>
                <a:ext cx="1602105" cy="3965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Destroy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𝑎𝑐𝑡𝑖𝑣𝑒</m:t>
                            </m:r>
                          </m:sub>
                        </m:sSub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0F60EC0-1CB3-4916-9291-E655606F76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7569" y="1179536"/>
                <a:ext cx="1602105" cy="396519"/>
              </a:xfrm>
              <a:prstGeom prst="rect">
                <a:avLst/>
              </a:prstGeom>
              <a:blipFill>
                <a:blip r:embed="rId15"/>
                <a:stretch>
                  <a:fillRect l="-3042" t="-6061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372596F-D16E-4AC6-B65E-06CCA1CA9A70}"/>
                  </a:ext>
                </a:extLst>
              </p:cNvPr>
              <p:cNvSpPr txBox="1"/>
              <p:nvPr/>
            </p:nvSpPr>
            <p:spPr>
              <a:xfrm>
                <a:off x="5862258" y="5482491"/>
                <a:ext cx="1354153" cy="2984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𝑐𝑜𝑠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𝑝𝑟𝑒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𝑎𝑐𝑡</m:t>
                        </m:r>
                      </m:sub>
                    </m:sSub>
                  </m:oMath>
                </a14:m>
                <a:r>
                  <a:rPr lang="en-US" dirty="0"/>
                  <a:t>=0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372596F-D16E-4AC6-B65E-06CCA1CA9A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2258" y="5482491"/>
                <a:ext cx="1354153" cy="298415"/>
              </a:xfrm>
              <a:prstGeom prst="rect">
                <a:avLst/>
              </a:prstGeom>
              <a:blipFill>
                <a:blip r:embed="rId16"/>
                <a:stretch>
                  <a:fillRect l="-4505" t="-24490" r="-9459" b="-4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Left Brace 58">
            <a:extLst>
              <a:ext uri="{FF2B5EF4-FFF2-40B4-BE49-F238E27FC236}">
                <a16:creationId xmlns:a16="http://schemas.microsoft.com/office/drawing/2014/main" id="{D7D68068-4D08-439A-BC08-ADC3F2FF266D}"/>
              </a:ext>
            </a:extLst>
          </p:cNvPr>
          <p:cNvSpPr/>
          <p:nvPr/>
        </p:nvSpPr>
        <p:spPr>
          <a:xfrm rot="16200000">
            <a:off x="7982663" y="4253626"/>
            <a:ext cx="240730" cy="363642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C6D5833B-FA30-46BB-81A2-2CB3E0DDB1BC}"/>
                  </a:ext>
                </a:extLst>
              </p:cNvPr>
              <p:cNvSpPr txBox="1"/>
              <p:nvPr/>
            </p:nvSpPr>
            <p:spPr>
              <a:xfrm>
                <a:off x="7697236" y="6215016"/>
                <a:ext cx="1078757" cy="3007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𝑐𝑜𝑠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𝑎𝑐𝑡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C6D5833B-FA30-46BB-81A2-2CB3E0DDB1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7236" y="6215016"/>
                <a:ext cx="1078757" cy="300788"/>
              </a:xfrm>
              <a:prstGeom prst="rect">
                <a:avLst/>
              </a:prstGeom>
              <a:blipFill>
                <a:blip r:embed="rId17"/>
                <a:stretch>
                  <a:fillRect l="-2825" b="-163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CD4CFE9-CB79-4008-9EEE-E8328EC3B31A}"/>
                  </a:ext>
                </a:extLst>
              </p:cNvPr>
              <p:cNvSpPr txBox="1"/>
              <p:nvPr/>
            </p:nvSpPr>
            <p:spPr>
              <a:xfrm>
                <a:off x="5020041" y="6436146"/>
                <a:ext cx="28590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Find the optimal cost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𝑐𝑜𝑠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CD4CFE9-CB79-4008-9EEE-E8328EC3B3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0041" y="6436146"/>
                <a:ext cx="2859052" cy="369332"/>
              </a:xfrm>
              <a:prstGeom prst="rect">
                <a:avLst/>
              </a:prstGeom>
              <a:blipFill>
                <a:blip r:embed="rId18"/>
                <a:stretch>
                  <a:fillRect l="-1702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9F7A7E-86B2-467E-99E8-333E5CF3A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8A9C9-8565-4928-9E41-6D5E5DE9E046}" type="slidenum">
              <a:rPr lang="en-US" smtClean="0"/>
              <a:t>53</a:t>
            </a:fld>
            <a:endParaRPr lang="en-US"/>
          </a:p>
        </p:txBody>
      </p:sp>
      <p:grpSp>
        <p:nvGrpSpPr>
          <p:cNvPr id="340" name="Group 339">
            <a:extLst>
              <a:ext uri="{FF2B5EF4-FFF2-40B4-BE49-F238E27FC236}">
                <a16:creationId xmlns:a16="http://schemas.microsoft.com/office/drawing/2014/main" id="{2FECEFB7-8210-8927-C771-75A5CCFF7A63}"/>
              </a:ext>
            </a:extLst>
          </p:cNvPr>
          <p:cNvGrpSpPr/>
          <p:nvPr/>
        </p:nvGrpSpPr>
        <p:grpSpPr>
          <a:xfrm>
            <a:off x="3686560" y="533055"/>
            <a:ext cx="3934440" cy="768600"/>
            <a:chOff x="3686560" y="533055"/>
            <a:chExt cx="3934440" cy="768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52DA34D5-EF7A-A97C-994D-E35449E4AB5B}"/>
                    </a:ext>
                  </a:extLst>
                </p14:cNvPr>
                <p14:cNvContentPartPr/>
                <p14:nvPr/>
              </p14:nvContentPartPr>
              <p14:xfrm>
                <a:off x="7619920" y="533055"/>
                <a:ext cx="1080" cy="432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52DA34D5-EF7A-A97C-994D-E35449E4AB5B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7611280" y="524055"/>
                  <a:ext cx="1872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B5294056-3847-FCBF-9404-0747B2E51B8D}"/>
                    </a:ext>
                  </a:extLst>
                </p14:cNvPr>
                <p14:cNvContentPartPr/>
                <p14:nvPr/>
              </p14:nvContentPartPr>
              <p14:xfrm>
                <a:off x="3686560" y="1301295"/>
                <a:ext cx="240840" cy="36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B5294056-3847-FCBF-9404-0747B2E51B8D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3677920" y="1292295"/>
                  <a:ext cx="25848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2F9711A5-8AF2-B59E-0E70-EC3957F46FA6}"/>
              </a:ext>
            </a:extLst>
          </p:cNvPr>
          <p:cNvGrpSpPr/>
          <p:nvPr/>
        </p:nvGrpSpPr>
        <p:grpSpPr>
          <a:xfrm>
            <a:off x="6306289" y="4500127"/>
            <a:ext cx="3469320" cy="871920"/>
            <a:chOff x="6306289" y="4500127"/>
            <a:chExt cx="3469320" cy="871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72414689-71E9-FA23-F279-9BCAD03B8527}"/>
                    </a:ext>
                  </a:extLst>
                </p14:cNvPr>
                <p14:cNvContentPartPr/>
                <p14:nvPr/>
              </p14:nvContentPartPr>
              <p14:xfrm>
                <a:off x="6306289" y="4792807"/>
                <a:ext cx="3469320" cy="57924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72414689-71E9-FA23-F279-9BCAD03B8527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6297649" y="4784167"/>
                  <a:ext cx="3486960" cy="59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5A5A866F-13BF-D13C-A153-C19D0821BDA7}"/>
                    </a:ext>
                  </a:extLst>
                </p14:cNvPr>
                <p14:cNvContentPartPr/>
                <p14:nvPr/>
              </p14:nvContentPartPr>
              <p14:xfrm>
                <a:off x="8488969" y="4571767"/>
                <a:ext cx="230400" cy="3924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5A5A866F-13BF-D13C-A153-C19D0821BDA7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8480329" y="4562767"/>
                  <a:ext cx="24804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64D2E51D-137A-4BDE-2E7D-C23723AC4A31}"/>
                    </a:ext>
                  </a:extLst>
                </p14:cNvPr>
                <p14:cNvContentPartPr/>
                <p14:nvPr/>
              </p14:nvContentPartPr>
              <p14:xfrm>
                <a:off x="8703169" y="4550887"/>
                <a:ext cx="1800" cy="14076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64D2E51D-137A-4BDE-2E7D-C23723AC4A31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8694169" y="4542247"/>
                  <a:ext cx="1944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F20067E6-A956-FC3C-FF8C-C86BC5E8DA6A}"/>
                    </a:ext>
                  </a:extLst>
                </p14:cNvPr>
                <p14:cNvContentPartPr/>
                <p14:nvPr/>
              </p14:nvContentPartPr>
              <p14:xfrm>
                <a:off x="8753569" y="4618567"/>
                <a:ext cx="39240" cy="6768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F20067E6-A956-FC3C-FF8C-C86BC5E8DA6A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8744569" y="4609567"/>
                  <a:ext cx="5688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FA076ADD-4F39-2122-697B-C7D84C62E0B6}"/>
                    </a:ext>
                  </a:extLst>
                </p14:cNvPr>
                <p14:cNvContentPartPr/>
                <p14:nvPr/>
              </p14:nvContentPartPr>
              <p14:xfrm>
                <a:off x="8767609" y="4567447"/>
                <a:ext cx="81000" cy="7992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FA076ADD-4F39-2122-697B-C7D84C62E0B6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8758969" y="4558807"/>
                  <a:ext cx="9864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054B26FF-FF61-6038-E4B2-EAF4BC65AEED}"/>
                    </a:ext>
                  </a:extLst>
                </p14:cNvPr>
                <p14:cNvContentPartPr/>
                <p14:nvPr/>
              </p14:nvContentPartPr>
              <p14:xfrm>
                <a:off x="8755009" y="4500127"/>
                <a:ext cx="231120" cy="13284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054B26FF-FF61-6038-E4B2-EAF4BC65AEED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8746369" y="4491127"/>
                  <a:ext cx="24876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A51E2827-9C27-1E85-ACA2-3BAB2589BE6D}"/>
                    </a:ext>
                  </a:extLst>
                </p14:cNvPr>
                <p14:cNvContentPartPr/>
                <p14:nvPr/>
              </p14:nvContentPartPr>
              <p14:xfrm>
                <a:off x="8853289" y="4553407"/>
                <a:ext cx="180000" cy="16740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A51E2827-9C27-1E85-ACA2-3BAB2589BE6D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8844289" y="4544407"/>
                  <a:ext cx="19764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4B9C4D93-DF3E-4CA5-F1AA-6B6E6012F1B2}"/>
                    </a:ext>
                  </a:extLst>
                </p14:cNvPr>
                <p14:cNvContentPartPr/>
                <p14:nvPr/>
              </p14:nvContentPartPr>
              <p14:xfrm>
                <a:off x="8994049" y="4556287"/>
                <a:ext cx="184320" cy="9936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4B9C4D93-DF3E-4CA5-F1AA-6B6E6012F1B2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8985409" y="4547647"/>
                  <a:ext cx="201960" cy="117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82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2EEA1EB6-0245-032A-527D-26F34E2BC72F}"/>
                  </a:ext>
                </a:extLst>
              </p14:cNvPr>
              <p14:cNvContentPartPr/>
              <p14:nvPr/>
            </p14:nvContentPartPr>
            <p14:xfrm>
              <a:off x="7414729" y="5476087"/>
              <a:ext cx="8280" cy="1800"/>
            </p14:xfrm>
          </p:contentPart>
        </mc:Choice>
        <mc:Fallback xmlns=""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2EEA1EB6-0245-032A-527D-26F34E2BC72F}"/>
                  </a:ext>
                </a:extLst>
              </p:cNvPr>
              <p:cNvPicPr/>
              <p:nvPr/>
            </p:nvPicPr>
            <p:blipFill>
              <a:blip r:embed="rId283"/>
              <a:stretch>
                <a:fillRect/>
              </a:stretch>
            </p:blipFill>
            <p:spPr>
              <a:xfrm>
                <a:off x="7405729" y="5467447"/>
                <a:ext cx="25920" cy="1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4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1CB86A75-1EEB-1DE3-560F-D1582AC24627}"/>
                  </a:ext>
                </a:extLst>
              </p14:cNvPr>
              <p14:cNvContentPartPr/>
              <p14:nvPr/>
            </p14:nvContentPartPr>
            <p14:xfrm>
              <a:off x="8057329" y="5476087"/>
              <a:ext cx="3600" cy="1800"/>
            </p14:xfrm>
          </p:contentPart>
        </mc:Choice>
        <mc:Fallback xmlns=""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1CB86A75-1EEB-1DE3-560F-D1582AC24627}"/>
                  </a:ext>
                </a:extLst>
              </p:cNvPr>
              <p:cNvPicPr/>
              <p:nvPr/>
            </p:nvPicPr>
            <p:blipFill>
              <a:blip r:embed="rId285"/>
              <a:stretch>
                <a:fillRect/>
              </a:stretch>
            </p:blipFill>
            <p:spPr>
              <a:xfrm>
                <a:off x="8048689" y="5467447"/>
                <a:ext cx="21240" cy="19440"/>
              </a:xfrm>
              <a:prstGeom prst="rect">
                <a:avLst/>
              </a:prstGeom>
            </p:spPr>
          </p:pic>
        </mc:Fallback>
      </mc:AlternateContent>
      <p:grpSp>
        <p:nvGrpSpPr>
          <p:cNvPr id="135" name="Group 134">
            <a:extLst>
              <a:ext uri="{FF2B5EF4-FFF2-40B4-BE49-F238E27FC236}">
                <a16:creationId xmlns:a16="http://schemas.microsoft.com/office/drawing/2014/main" id="{D686D283-0DC0-6486-20A8-CA33C23EF567}"/>
              </a:ext>
            </a:extLst>
          </p:cNvPr>
          <p:cNvGrpSpPr/>
          <p:nvPr/>
        </p:nvGrpSpPr>
        <p:grpSpPr>
          <a:xfrm>
            <a:off x="5932249" y="5262607"/>
            <a:ext cx="339840" cy="290880"/>
            <a:chOff x="5932249" y="5262607"/>
            <a:chExt cx="339840" cy="290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2B7FEA8C-5950-34DF-313B-3D52BEEB3923}"/>
                    </a:ext>
                  </a:extLst>
                </p14:cNvPr>
                <p14:cNvContentPartPr/>
                <p14:nvPr/>
              </p14:nvContentPartPr>
              <p14:xfrm>
                <a:off x="5981569" y="5383927"/>
                <a:ext cx="144000" cy="252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2B7FEA8C-5950-34DF-313B-3D52BEEB3923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5972569" y="5374927"/>
                  <a:ext cx="16164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237D1270-8B68-BC6F-34C8-A145E266797B}"/>
                    </a:ext>
                  </a:extLst>
                </p14:cNvPr>
                <p14:cNvContentPartPr/>
                <p14:nvPr/>
              </p14:nvContentPartPr>
              <p14:xfrm>
                <a:off x="6139249" y="5331727"/>
                <a:ext cx="28800" cy="16056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237D1270-8B68-BC6F-34C8-A145E266797B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6130609" y="5323087"/>
                  <a:ext cx="4644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68860321-5E4A-C9FE-BE8A-5BBB1971BF16}"/>
                    </a:ext>
                  </a:extLst>
                </p14:cNvPr>
                <p14:cNvContentPartPr/>
                <p14:nvPr/>
              </p14:nvContentPartPr>
              <p14:xfrm>
                <a:off x="6271729" y="5481487"/>
                <a:ext cx="360" cy="1440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68860321-5E4A-C9FE-BE8A-5BBB1971BF16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6263089" y="5472847"/>
                  <a:ext cx="1800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57DB458F-39C6-6221-DF56-F28B4EC37993}"/>
                    </a:ext>
                  </a:extLst>
                </p14:cNvPr>
                <p14:cNvContentPartPr/>
                <p14:nvPr/>
              </p14:nvContentPartPr>
              <p14:xfrm>
                <a:off x="5932249" y="5262607"/>
                <a:ext cx="118080" cy="29088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57DB458F-39C6-6221-DF56-F28B4EC37993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5923609" y="5253607"/>
                  <a:ext cx="135720" cy="308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94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ED116DCA-F178-3C93-F155-61DFC581746E}"/>
                  </a:ext>
                </a:extLst>
              </p14:cNvPr>
              <p14:cNvContentPartPr/>
              <p14:nvPr/>
            </p14:nvContentPartPr>
            <p14:xfrm>
              <a:off x="9437929" y="5265127"/>
              <a:ext cx="345960" cy="183240"/>
            </p14:xfrm>
          </p:contentPart>
        </mc:Choice>
        <mc:Fallback xmlns=""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ED116DCA-F178-3C93-F155-61DFC581746E}"/>
                  </a:ext>
                </a:extLst>
              </p:cNvPr>
              <p:cNvPicPr/>
              <p:nvPr/>
            </p:nvPicPr>
            <p:blipFill>
              <a:blip r:embed="rId295"/>
              <a:stretch>
                <a:fillRect/>
              </a:stretch>
            </p:blipFill>
            <p:spPr>
              <a:xfrm>
                <a:off x="9429289" y="5256487"/>
                <a:ext cx="363600" cy="20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6">
            <p14:nvContentPartPr>
              <p14:cNvPr id="149" name="Ink 148">
                <a:extLst>
                  <a:ext uri="{FF2B5EF4-FFF2-40B4-BE49-F238E27FC236}">
                    <a16:creationId xmlns:a16="http://schemas.microsoft.com/office/drawing/2014/main" id="{D72C186D-2814-6B9B-6665-3833D7DB08F8}"/>
                  </a:ext>
                </a:extLst>
              </p14:cNvPr>
              <p14:cNvContentPartPr/>
              <p14:nvPr/>
            </p14:nvContentPartPr>
            <p14:xfrm>
              <a:off x="6440929" y="1766647"/>
              <a:ext cx="471600" cy="117720"/>
            </p14:xfrm>
          </p:contentPart>
        </mc:Choice>
        <mc:Fallback xmlns="">
          <p:pic>
            <p:nvPicPr>
              <p:cNvPr id="149" name="Ink 148">
                <a:extLst>
                  <a:ext uri="{FF2B5EF4-FFF2-40B4-BE49-F238E27FC236}">
                    <a16:creationId xmlns:a16="http://schemas.microsoft.com/office/drawing/2014/main" id="{D72C186D-2814-6B9B-6665-3833D7DB08F8}"/>
                  </a:ext>
                </a:extLst>
              </p:cNvPr>
              <p:cNvPicPr/>
              <p:nvPr/>
            </p:nvPicPr>
            <p:blipFill>
              <a:blip r:embed="rId297"/>
              <a:stretch>
                <a:fillRect/>
              </a:stretch>
            </p:blipFill>
            <p:spPr>
              <a:xfrm>
                <a:off x="6432289" y="1758007"/>
                <a:ext cx="489240" cy="13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8">
            <p14:nvContentPartPr>
              <p14:cNvPr id="153" name="Ink 152">
                <a:extLst>
                  <a:ext uri="{FF2B5EF4-FFF2-40B4-BE49-F238E27FC236}">
                    <a16:creationId xmlns:a16="http://schemas.microsoft.com/office/drawing/2014/main" id="{7CD55E8C-6B63-591B-3798-A581948FF62E}"/>
                  </a:ext>
                </a:extLst>
              </p14:cNvPr>
              <p14:cNvContentPartPr/>
              <p14:nvPr/>
            </p14:nvContentPartPr>
            <p14:xfrm>
              <a:off x="5444809" y="5475007"/>
              <a:ext cx="398160" cy="360"/>
            </p14:xfrm>
          </p:contentPart>
        </mc:Choice>
        <mc:Fallback xmlns="">
          <p:pic>
            <p:nvPicPr>
              <p:cNvPr id="153" name="Ink 152">
                <a:extLst>
                  <a:ext uri="{FF2B5EF4-FFF2-40B4-BE49-F238E27FC236}">
                    <a16:creationId xmlns:a16="http://schemas.microsoft.com/office/drawing/2014/main" id="{7CD55E8C-6B63-591B-3798-A581948FF62E}"/>
                  </a:ext>
                </a:extLst>
              </p:cNvPr>
              <p:cNvPicPr/>
              <p:nvPr/>
            </p:nvPicPr>
            <p:blipFill>
              <a:blip r:embed="rId299"/>
              <a:stretch>
                <a:fillRect/>
              </a:stretch>
            </p:blipFill>
            <p:spPr>
              <a:xfrm>
                <a:off x="5435809" y="5466007"/>
                <a:ext cx="4158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0">
            <p14:nvContentPartPr>
              <p14:cNvPr id="160" name="Ink 159">
                <a:extLst>
                  <a:ext uri="{FF2B5EF4-FFF2-40B4-BE49-F238E27FC236}">
                    <a16:creationId xmlns:a16="http://schemas.microsoft.com/office/drawing/2014/main" id="{83407FA4-B9A6-55C6-6403-3A05D3B0B49F}"/>
                  </a:ext>
                </a:extLst>
              </p14:cNvPr>
              <p14:cNvContentPartPr/>
              <p14:nvPr/>
            </p14:nvContentPartPr>
            <p14:xfrm>
              <a:off x="5669449" y="2029447"/>
              <a:ext cx="975240" cy="3017880"/>
            </p14:xfrm>
          </p:contentPart>
        </mc:Choice>
        <mc:Fallback xmlns="">
          <p:pic>
            <p:nvPicPr>
              <p:cNvPr id="160" name="Ink 159">
                <a:extLst>
                  <a:ext uri="{FF2B5EF4-FFF2-40B4-BE49-F238E27FC236}">
                    <a16:creationId xmlns:a16="http://schemas.microsoft.com/office/drawing/2014/main" id="{83407FA4-B9A6-55C6-6403-3A05D3B0B49F}"/>
                  </a:ext>
                </a:extLst>
              </p:cNvPr>
              <p:cNvPicPr/>
              <p:nvPr/>
            </p:nvPicPr>
            <p:blipFill>
              <a:blip r:embed="rId301"/>
              <a:stretch>
                <a:fillRect/>
              </a:stretch>
            </p:blipFill>
            <p:spPr>
              <a:xfrm>
                <a:off x="5660809" y="2020807"/>
                <a:ext cx="992880" cy="3035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90" name="Group 189">
            <a:extLst>
              <a:ext uri="{FF2B5EF4-FFF2-40B4-BE49-F238E27FC236}">
                <a16:creationId xmlns:a16="http://schemas.microsoft.com/office/drawing/2014/main" id="{4E18664E-DCC6-84EA-388D-9C018CB567E5}"/>
              </a:ext>
            </a:extLst>
          </p:cNvPr>
          <p:cNvGrpSpPr/>
          <p:nvPr/>
        </p:nvGrpSpPr>
        <p:grpSpPr>
          <a:xfrm>
            <a:off x="6989209" y="1832527"/>
            <a:ext cx="2802240" cy="752760"/>
            <a:chOff x="6989209" y="1832527"/>
            <a:chExt cx="2802240" cy="752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798B6877-AC56-019E-557B-14642E2B7081}"/>
                    </a:ext>
                  </a:extLst>
                </p14:cNvPr>
                <p14:cNvContentPartPr/>
                <p14:nvPr/>
              </p14:nvContentPartPr>
              <p14:xfrm>
                <a:off x="6989209" y="1832527"/>
                <a:ext cx="2802240" cy="75276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798B6877-AC56-019E-557B-14642E2B7081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6980569" y="1823887"/>
                  <a:ext cx="2819880" cy="77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EC455780-FC3C-8C7C-5030-A91C59D54CEC}"/>
                    </a:ext>
                  </a:extLst>
                </p14:cNvPr>
                <p14:cNvContentPartPr/>
                <p14:nvPr/>
              </p14:nvContentPartPr>
              <p14:xfrm>
                <a:off x="7530649" y="1887967"/>
                <a:ext cx="663480" cy="6552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EC455780-FC3C-8C7C-5030-A91C59D54CEC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7522009" y="1879327"/>
                  <a:ext cx="681120" cy="83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06">
            <p14:nvContentPartPr>
              <p14:cNvPr id="193" name="Ink 192">
                <a:extLst>
                  <a:ext uri="{FF2B5EF4-FFF2-40B4-BE49-F238E27FC236}">
                    <a16:creationId xmlns:a16="http://schemas.microsoft.com/office/drawing/2014/main" id="{A5FDACF7-9AF7-7F47-E1D3-3C95605FBB39}"/>
                  </a:ext>
                </a:extLst>
              </p14:cNvPr>
              <p14:cNvContentPartPr/>
              <p14:nvPr/>
            </p14:nvContentPartPr>
            <p14:xfrm>
              <a:off x="5423209" y="5281687"/>
              <a:ext cx="60120" cy="318600"/>
            </p14:xfrm>
          </p:contentPart>
        </mc:Choice>
        <mc:Fallback xmlns="">
          <p:pic>
            <p:nvPicPr>
              <p:cNvPr id="193" name="Ink 192">
                <a:extLst>
                  <a:ext uri="{FF2B5EF4-FFF2-40B4-BE49-F238E27FC236}">
                    <a16:creationId xmlns:a16="http://schemas.microsoft.com/office/drawing/2014/main" id="{A5FDACF7-9AF7-7F47-E1D3-3C95605FBB39}"/>
                  </a:ext>
                </a:extLst>
              </p:cNvPr>
              <p:cNvPicPr/>
              <p:nvPr/>
            </p:nvPicPr>
            <p:blipFill>
              <a:blip r:embed="rId307"/>
              <a:stretch>
                <a:fillRect/>
              </a:stretch>
            </p:blipFill>
            <p:spPr>
              <a:xfrm>
                <a:off x="5414569" y="5273047"/>
                <a:ext cx="77760" cy="33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8">
            <p14:nvContentPartPr>
              <p14:cNvPr id="201" name="Ink 200">
                <a:extLst>
                  <a:ext uri="{FF2B5EF4-FFF2-40B4-BE49-F238E27FC236}">
                    <a16:creationId xmlns:a16="http://schemas.microsoft.com/office/drawing/2014/main" id="{FC058D14-775C-69F0-B67A-D1FCBE338B0A}"/>
                  </a:ext>
                </a:extLst>
              </p14:cNvPr>
              <p14:cNvContentPartPr/>
              <p14:nvPr/>
            </p14:nvContentPartPr>
            <p14:xfrm>
              <a:off x="7463689" y="5551327"/>
              <a:ext cx="161640" cy="179280"/>
            </p14:xfrm>
          </p:contentPart>
        </mc:Choice>
        <mc:Fallback xmlns="">
          <p:pic>
            <p:nvPicPr>
              <p:cNvPr id="201" name="Ink 200">
                <a:extLst>
                  <a:ext uri="{FF2B5EF4-FFF2-40B4-BE49-F238E27FC236}">
                    <a16:creationId xmlns:a16="http://schemas.microsoft.com/office/drawing/2014/main" id="{FC058D14-775C-69F0-B67A-D1FCBE338B0A}"/>
                  </a:ext>
                </a:extLst>
              </p:cNvPr>
              <p:cNvPicPr/>
              <p:nvPr/>
            </p:nvPicPr>
            <p:blipFill>
              <a:blip r:embed="rId309"/>
              <a:stretch>
                <a:fillRect/>
              </a:stretch>
            </p:blipFill>
            <p:spPr>
              <a:xfrm>
                <a:off x="7454689" y="5542327"/>
                <a:ext cx="179280" cy="196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4372044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084C7-FBC0-409E-9409-AA29D9C135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213" y="79454"/>
            <a:ext cx="6305340" cy="503554"/>
          </a:xfrm>
        </p:spPr>
        <p:txBody>
          <a:bodyPr>
            <a:normAutofit fontScale="90000"/>
          </a:bodyPr>
          <a:lstStyle/>
          <a:p>
            <a:r>
              <a:rPr lang="en-US" dirty="0"/>
              <a:t>Solve the subproblem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9BFFC20-31F6-4530-85DB-1DDBFDE35A40}"/>
              </a:ext>
            </a:extLst>
          </p:cNvPr>
          <p:cNvCxnSpPr>
            <a:cxnSpLocks/>
          </p:cNvCxnSpPr>
          <p:nvPr/>
        </p:nvCxnSpPr>
        <p:spPr>
          <a:xfrm>
            <a:off x="838200" y="1990102"/>
            <a:ext cx="10344912" cy="33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A91DF70-5C73-4B5B-B912-A5E31840C85B}"/>
              </a:ext>
            </a:extLst>
          </p:cNvPr>
          <p:cNvCxnSpPr>
            <a:cxnSpLocks/>
          </p:cNvCxnSpPr>
          <p:nvPr/>
        </p:nvCxnSpPr>
        <p:spPr>
          <a:xfrm>
            <a:off x="1139400" y="5126225"/>
            <a:ext cx="1025402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4620E28C-650D-4ED9-B34A-A57D4E53ADC4}"/>
              </a:ext>
            </a:extLst>
          </p:cNvPr>
          <p:cNvSpPr/>
          <p:nvPr/>
        </p:nvSpPr>
        <p:spPr>
          <a:xfrm>
            <a:off x="1593447" y="1967241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7BB305B-E450-40BD-99AD-BB0D51FAB4FA}"/>
              </a:ext>
            </a:extLst>
          </p:cNvPr>
          <p:cNvSpPr/>
          <p:nvPr/>
        </p:nvSpPr>
        <p:spPr>
          <a:xfrm>
            <a:off x="2500296" y="1944381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A769532-8F6F-4027-9E0B-E613D8F1517C}"/>
              </a:ext>
            </a:extLst>
          </p:cNvPr>
          <p:cNvSpPr/>
          <p:nvPr/>
        </p:nvSpPr>
        <p:spPr>
          <a:xfrm>
            <a:off x="3434836" y="1970588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D5AB8DC-093F-4A5E-A6E2-E51C377DDA9D}"/>
              </a:ext>
            </a:extLst>
          </p:cNvPr>
          <p:cNvSpPr/>
          <p:nvPr/>
        </p:nvSpPr>
        <p:spPr>
          <a:xfrm>
            <a:off x="1650702" y="5080506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BE942CC-AD36-41D3-86D3-557DF3CE490D}"/>
              </a:ext>
            </a:extLst>
          </p:cNvPr>
          <p:cNvSpPr/>
          <p:nvPr/>
        </p:nvSpPr>
        <p:spPr>
          <a:xfrm>
            <a:off x="3494593" y="5091010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2AAA674-8D28-4353-B54C-C9D1D6276CEB}"/>
              </a:ext>
            </a:extLst>
          </p:cNvPr>
          <p:cNvSpPr/>
          <p:nvPr/>
        </p:nvSpPr>
        <p:spPr>
          <a:xfrm>
            <a:off x="4474067" y="5088909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BD70326-4AEC-459A-BBEE-967EA5F97D3B}"/>
              </a:ext>
            </a:extLst>
          </p:cNvPr>
          <p:cNvSpPr/>
          <p:nvPr/>
        </p:nvSpPr>
        <p:spPr>
          <a:xfrm>
            <a:off x="8592574" y="1970587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819EEC6-5F8A-4A00-912A-8D739152D06E}"/>
              </a:ext>
            </a:extLst>
          </p:cNvPr>
          <p:cNvSpPr/>
          <p:nvPr/>
        </p:nvSpPr>
        <p:spPr>
          <a:xfrm>
            <a:off x="9430569" y="1985045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B147EBC-0627-48E6-B212-8FDCECD85ECB}"/>
              </a:ext>
            </a:extLst>
          </p:cNvPr>
          <p:cNvCxnSpPr>
            <a:cxnSpLocks/>
            <a:endCxn id="10" idx="6"/>
          </p:cNvCxnSpPr>
          <p:nvPr/>
        </p:nvCxnSpPr>
        <p:spPr>
          <a:xfrm>
            <a:off x="1646646" y="1986753"/>
            <a:ext cx="86352" cy="31166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DC9177C-3BF4-4A0D-868C-0B50E3A16738}"/>
              </a:ext>
            </a:extLst>
          </p:cNvPr>
          <p:cNvCxnSpPr>
            <a:cxnSpLocks/>
            <a:endCxn id="11" idx="0"/>
          </p:cNvCxnSpPr>
          <p:nvPr/>
        </p:nvCxnSpPr>
        <p:spPr>
          <a:xfrm>
            <a:off x="3516206" y="2024009"/>
            <a:ext cx="19535" cy="30670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7FCFE07-CCCD-4D2F-9BF6-707D7AD472F7}"/>
              </a:ext>
            </a:extLst>
          </p:cNvPr>
          <p:cNvCxnSpPr>
            <a:cxnSpLocks/>
            <a:endCxn id="31" idx="0"/>
          </p:cNvCxnSpPr>
          <p:nvPr/>
        </p:nvCxnSpPr>
        <p:spPr>
          <a:xfrm>
            <a:off x="2539776" y="2003042"/>
            <a:ext cx="89826" cy="30904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8EDC407-F606-41B7-BD2E-053DFF81AF7B}"/>
              </a:ext>
            </a:extLst>
          </p:cNvPr>
          <p:cNvCxnSpPr>
            <a:cxnSpLocks/>
            <a:endCxn id="12" idx="4"/>
          </p:cNvCxnSpPr>
          <p:nvPr/>
        </p:nvCxnSpPr>
        <p:spPr>
          <a:xfrm flipH="1">
            <a:off x="4515215" y="1973938"/>
            <a:ext cx="650091" cy="31606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DDABD83-B57A-4B57-8466-F31004DDAF66}"/>
                  </a:ext>
                </a:extLst>
              </p:cNvPr>
              <p:cNvSpPr txBox="1"/>
              <p:nvPr/>
            </p:nvSpPr>
            <p:spPr>
              <a:xfrm>
                <a:off x="1364824" y="1655841"/>
                <a:ext cx="621837" cy="3021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𝑠𝑡𝑎𝑟𝑡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DDABD83-B57A-4B57-8466-F31004DDAF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4824" y="1655841"/>
                <a:ext cx="621837" cy="302199"/>
              </a:xfrm>
              <a:prstGeom prst="rect">
                <a:avLst/>
              </a:prstGeom>
              <a:blipFill>
                <a:blip r:embed="rId2"/>
                <a:stretch>
                  <a:fillRect l="-4902" r="-980" b="-183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483EF13-F8BB-47BA-B3A0-4046FA1CB8B1}"/>
                  </a:ext>
                </a:extLst>
              </p:cNvPr>
              <p:cNvSpPr txBox="1"/>
              <p:nvPr/>
            </p:nvSpPr>
            <p:spPr>
              <a:xfrm>
                <a:off x="1550140" y="5388390"/>
                <a:ext cx="6145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𝑠𝑡𝑎𝑟𝑡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483EF13-F8BB-47BA-B3A0-4046FA1CB8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0140" y="5388390"/>
                <a:ext cx="614592" cy="276999"/>
              </a:xfrm>
              <a:prstGeom prst="rect">
                <a:avLst/>
              </a:prstGeom>
              <a:blipFill>
                <a:blip r:embed="rId3"/>
                <a:stretch>
                  <a:fillRect l="-8911" r="-297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Oval 30">
            <a:extLst>
              <a:ext uri="{FF2B5EF4-FFF2-40B4-BE49-F238E27FC236}">
                <a16:creationId xmlns:a16="http://schemas.microsoft.com/office/drawing/2014/main" id="{1FE8135C-5F70-4F46-A4FD-55501BD7E5D9}"/>
              </a:ext>
            </a:extLst>
          </p:cNvPr>
          <p:cNvSpPr/>
          <p:nvPr/>
        </p:nvSpPr>
        <p:spPr>
          <a:xfrm>
            <a:off x="2588454" y="5093449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E03BCEC-B500-4A00-85F9-A6E37D7FFD13}"/>
                  </a:ext>
                </a:extLst>
              </p:cNvPr>
              <p:cNvSpPr txBox="1"/>
              <p:nvPr/>
            </p:nvSpPr>
            <p:spPr>
              <a:xfrm>
                <a:off x="5413376" y="5178305"/>
                <a:ext cx="701602" cy="3041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𝑎𝑐𝑡𝑖𝑣𝑒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E03BCEC-B500-4A00-85F9-A6E37D7FFD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3376" y="5178305"/>
                <a:ext cx="701602" cy="304186"/>
              </a:xfrm>
              <a:prstGeom prst="rect">
                <a:avLst/>
              </a:prstGeom>
              <a:blipFill>
                <a:blip r:embed="rId4"/>
                <a:stretch>
                  <a:fillRect l="-7826" r="-1739" b="-2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4A917A58-F492-4247-9D47-E76D15C33616}"/>
                  </a:ext>
                </a:extLst>
              </p:cNvPr>
              <p:cNvSpPr txBox="1"/>
              <p:nvPr/>
            </p:nvSpPr>
            <p:spPr>
              <a:xfrm>
                <a:off x="9052452" y="1546243"/>
                <a:ext cx="63181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4A917A58-F492-4247-9D47-E76D15C336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2452" y="1546243"/>
                <a:ext cx="631818" cy="276999"/>
              </a:xfrm>
              <a:prstGeom prst="rect">
                <a:avLst/>
              </a:prstGeom>
              <a:blipFill>
                <a:blip r:embed="rId5"/>
                <a:stretch>
                  <a:fillRect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Oval 55">
            <a:extLst>
              <a:ext uri="{FF2B5EF4-FFF2-40B4-BE49-F238E27FC236}">
                <a16:creationId xmlns:a16="http://schemas.microsoft.com/office/drawing/2014/main" id="{05513CDF-081F-4CBC-A5E1-6FDFA493CFE7}"/>
              </a:ext>
            </a:extLst>
          </p:cNvPr>
          <p:cNvSpPr/>
          <p:nvPr/>
        </p:nvSpPr>
        <p:spPr>
          <a:xfrm>
            <a:off x="9555480" y="5120565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DCA7D125-4908-470B-9365-E183E01DA104}"/>
                  </a:ext>
                </a:extLst>
              </p:cNvPr>
              <p:cNvSpPr txBox="1"/>
              <p:nvPr/>
            </p:nvSpPr>
            <p:spPr>
              <a:xfrm>
                <a:off x="10558469" y="1620153"/>
                <a:ext cx="63181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DCA7D125-4908-470B-9365-E183E01DA1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8469" y="1620153"/>
                <a:ext cx="631818" cy="276999"/>
              </a:xfrm>
              <a:prstGeom prst="rect">
                <a:avLst/>
              </a:prstGeom>
              <a:blipFill>
                <a:blip r:embed="rId6"/>
                <a:stretch>
                  <a:fillRect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Oval 60">
            <a:extLst>
              <a:ext uri="{FF2B5EF4-FFF2-40B4-BE49-F238E27FC236}">
                <a16:creationId xmlns:a16="http://schemas.microsoft.com/office/drawing/2014/main" id="{FFBF5CB7-4863-4501-963B-48529E190176}"/>
              </a:ext>
            </a:extLst>
          </p:cNvPr>
          <p:cNvSpPr/>
          <p:nvPr/>
        </p:nvSpPr>
        <p:spPr>
          <a:xfrm>
            <a:off x="10831396" y="1963893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3EA78868-9593-425A-85A5-E6B0CCB5302B}"/>
              </a:ext>
            </a:extLst>
          </p:cNvPr>
          <p:cNvSpPr/>
          <p:nvPr/>
        </p:nvSpPr>
        <p:spPr>
          <a:xfrm>
            <a:off x="10872544" y="5113870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8CB735A6-6862-4712-9D06-A47BFE6F5A59}"/>
                  </a:ext>
                </a:extLst>
              </p:cNvPr>
              <p:cNvSpPr txBox="1"/>
              <p:nvPr/>
            </p:nvSpPr>
            <p:spPr>
              <a:xfrm>
                <a:off x="10685792" y="5333073"/>
                <a:ext cx="538096" cy="3030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𝑙𝑎𝑠𝑡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8CB735A6-6862-4712-9D06-A47BFE6F5A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85792" y="5333073"/>
                <a:ext cx="538096" cy="303096"/>
              </a:xfrm>
              <a:prstGeom prst="rect">
                <a:avLst/>
              </a:prstGeom>
              <a:blipFill>
                <a:blip r:embed="rId7"/>
                <a:stretch>
                  <a:fillRect l="-10227" r="-2273" b="-2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5EBC0787-67F4-442D-9E92-0A4E27FEBE75}"/>
              </a:ext>
            </a:extLst>
          </p:cNvPr>
          <p:cNvCxnSpPr>
            <a:stCxn id="61" idx="0"/>
            <a:endCxn id="62" idx="7"/>
          </p:cNvCxnSpPr>
          <p:nvPr/>
        </p:nvCxnSpPr>
        <p:spPr>
          <a:xfrm>
            <a:off x="10872544" y="1963893"/>
            <a:ext cx="70244" cy="3156672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69" name="Oval 68">
            <a:extLst>
              <a:ext uri="{FF2B5EF4-FFF2-40B4-BE49-F238E27FC236}">
                <a16:creationId xmlns:a16="http://schemas.microsoft.com/office/drawing/2014/main" id="{F5F81C0C-0BFE-4F0A-BA43-8D12BF60A19B}"/>
              </a:ext>
            </a:extLst>
          </p:cNvPr>
          <p:cNvSpPr/>
          <p:nvPr/>
        </p:nvSpPr>
        <p:spPr>
          <a:xfrm>
            <a:off x="7575738" y="1986752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04D18E95-9E49-4765-9E2E-CBC50D6509E1}"/>
              </a:ext>
            </a:extLst>
          </p:cNvPr>
          <p:cNvSpPr/>
          <p:nvPr/>
        </p:nvSpPr>
        <p:spPr>
          <a:xfrm>
            <a:off x="6614159" y="1978671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6D5B8427-1147-455F-80CF-765B646422EB}"/>
              </a:ext>
            </a:extLst>
          </p:cNvPr>
          <p:cNvSpPr/>
          <p:nvPr/>
        </p:nvSpPr>
        <p:spPr>
          <a:xfrm>
            <a:off x="6449567" y="5091010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D5E31400-A6DC-462E-A7C1-7E9D77759CA5}"/>
              </a:ext>
            </a:extLst>
          </p:cNvPr>
          <p:cNvSpPr/>
          <p:nvPr/>
        </p:nvSpPr>
        <p:spPr>
          <a:xfrm>
            <a:off x="7684335" y="5119905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7C75241C-33D2-4DB6-98AA-71911021B969}"/>
              </a:ext>
            </a:extLst>
          </p:cNvPr>
          <p:cNvSpPr/>
          <p:nvPr/>
        </p:nvSpPr>
        <p:spPr>
          <a:xfrm>
            <a:off x="5605582" y="5120231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AB2D4836-EA75-407A-83DC-32D88C93DFE9}"/>
                  </a:ext>
                </a:extLst>
              </p:cNvPr>
              <p:cNvSpPr txBox="1"/>
              <p:nvPr/>
            </p:nvSpPr>
            <p:spPr>
              <a:xfrm>
                <a:off x="6449567" y="1548598"/>
                <a:ext cx="693973" cy="3041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𝑎𝑐𝑡𝑖𝑣𝑒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AB2D4836-EA75-407A-83DC-32D88C93DF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9567" y="1548598"/>
                <a:ext cx="693973" cy="304186"/>
              </a:xfrm>
              <a:prstGeom prst="rect">
                <a:avLst/>
              </a:prstGeom>
              <a:blipFill>
                <a:blip r:embed="rId8"/>
                <a:stretch>
                  <a:fillRect l="-4386" r="-1754" b="-1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Oval 76">
            <a:extLst>
              <a:ext uri="{FF2B5EF4-FFF2-40B4-BE49-F238E27FC236}">
                <a16:creationId xmlns:a16="http://schemas.microsoft.com/office/drawing/2014/main" id="{43A11391-7CF4-46A6-A62B-5E2A851CE7A1}"/>
              </a:ext>
            </a:extLst>
          </p:cNvPr>
          <p:cNvSpPr/>
          <p:nvPr/>
        </p:nvSpPr>
        <p:spPr>
          <a:xfrm>
            <a:off x="5084255" y="1986752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DD81A9DF-D83B-4424-8C3B-74056A78F226}"/>
              </a:ext>
            </a:extLst>
          </p:cNvPr>
          <p:cNvCxnSpPr>
            <a:cxnSpLocks/>
          </p:cNvCxnSpPr>
          <p:nvPr/>
        </p:nvCxnSpPr>
        <p:spPr>
          <a:xfrm flipV="1">
            <a:off x="8953542" y="740664"/>
            <a:ext cx="643086" cy="4458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B8EB020E-9753-4023-BE61-89780D88C7AC}"/>
                  </a:ext>
                </a:extLst>
              </p:cNvPr>
              <p:cNvSpPr txBox="1"/>
              <p:nvPr/>
            </p:nvSpPr>
            <p:spPr>
              <a:xfrm>
                <a:off x="7609528" y="255748"/>
                <a:ext cx="4347537" cy="5617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Sub problem: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𝑂𝑃𝑇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𝑠𝑡𝑎𝑟𝑡</m:t>
                                </m:r>
                              </m:sub>
                            </m:sSub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𝑠𝑡𝑎𝑟𝑡</m:t>
                                </m:r>
                              </m:sub>
                            </m:sSub>
                          </m:sub>
                          <m:sup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𝑙𝑎𝑠𝑡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B8EB020E-9753-4023-BE61-89780D88C7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9528" y="255748"/>
                <a:ext cx="4347537" cy="561757"/>
              </a:xfrm>
              <a:prstGeom prst="rect">
                <a:avLst/>
              </a:prstGeom>
              <a:blipFill>
                <a:blip r:embed="rId9"/>
                <a:stretch>
                  <a:fillRect l="-1122" b="-1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0A75C94A-470C-4040-9D1A-108332B03A24}"/>
              </a:ext>
            </a:extLst>
          </p:cNvPr>
          <p:cNvCxnSpPr>
            <a:cxnSpLocks/>
            <a:stCxn id="69" idx="3"/>
            <a:endCxn id="71" idx="0"/>
          </p:cNvCxnSpPr>
          <p:nvPr/>
        </p:nvCxnSpPr>
        <p:spPr>
          <a:xfrm flipH="1">
            <a:off x="6490715" y="2025776"/>
            <a:ext cx="1097075" cy="3065234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37D061F6-A124-49AE-861B-CF9EDB257EB8}"/>
              </a:ext>
            </a:extLst>
          </p:cNvPr>
          <p:cNvCxnSpPr>
            <a:cxnSpLocks/>
            <a:stCxn id="13" idx="4"/>
            <a:endCxn id="72" idx="5"/>
          </p:cNvCxnSpPr>
          <p:nvPr/>
        </p:nvCxnSpPr>
        <p:spPr>
          <a:xfrm flipH="1">
            <a:off x="7754579" y="2016306"/>
            <a:ext cx="879143" cy="3142623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00EB3DC1-FF64-4ADB-8C9B-D1E1FD055D2B}"/>
              </a:ext>
            </a:extLst>
          </p:cNvPr>
          <p:cNvCxnSpPr>
            <a:cxnSpLocks/>
            <a:stCxn id="16" idx="4"/>
            <a:endCxn id="56" idx="5"/>
          </p:cNvCxnSpPr>
          <p:nvPr/>
        </p:nvCxnSpPr>
        <p:spPr>
          <a:xfrm>
            <a:off x="9471717" y="2030764"/>
            <a:ext cx="154007" cy="3128825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0C1A377A-39A3-4166-BAFA-81F590C15E1F}"/>
              </a:ext>
            </a:extLst>
          </p:cNvPr>
          <p:cNvCxnSpPr/>
          <p:nvPr/>
        </p:nvCxnSpPr>
        <p:spPr>
          <a:xfrm flipH="1">
            <a:off x="4627348" y="1262852"/>
            <a:ext cx="1545336" cy="5101372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2E7C9088-E678-4378-AF10-45EA1F226C27}"/>
              </a:ext>
            </a:extLst>
          </p:cNvPr>
          <p:cNvSpPr txBox="1"/>
          <p:nvPr/>
        </p:nvSpPr>
        <p:spPr>
          <a:xfrm>
            <a:off x="2606475" y="1039728"/>
            <a:ext cx="1767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inactive problem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29EDF670-BC35-4F87-B502-D41FA2AA20CA}"/>
              </a:ext>
            </a:extLst>
          </p:cNvPr>
          <p:cNvSpPr txBox="1"/>
          <p:nvPr/>
        </p:nvSpPr>
        <p:spPr>
          <a:xfrm>
            <a:off x="6655307" y="731241"/>
            <a:ext cx="1645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active problem</a:t>
            </a:r>
          </a:p>
        </p:txBody>
      </p:sp>
      <p:sp>
        <p:nvSpPr>
          <p:cNvPr id="94" name="Freeform: Shape 93">
            <a:extLst>
              <a:ext uri="{FF2B5EF4-FFF2-40B4-BE49-F238E27FC236}">
                <a16:creationId xmlns:a16="http://schemas.microsoft.com/office/drawing/2014/main" id="{8F8E357B-D919-485D-9C98-EE83BA795299}"/>
              </a:ext>
            </a:extLst>
          </p:cNvPr>
          <p:cNvSpPr/>
          <p:nvPr/>
        </p:nvSpPr>
        <p:spPr>
          <a:xfrm>
            <a:off x="10547489" y="1286574"/>
            <a:ext cx="992168" cy="4664899"/>
          </a:xfrm>
          <a:custGeom>
            <a:avLst/>
            <a:gdLst>
              <a:gd name="connsiteX0" fmla="*/ 279007 w 992168"/>
              <a:gd name="connsiteY0" fmla="*/ 21018 h 4664899"/>
              <a:gd name="connsiteX1" fmla="*/ 68695 w 992168"/>
              <a:gd name="connsiteY1" fmla="*/ 405066 h 4664899"/>
              <a:gd name="connsiteX2" fmla="*/ 77839 w 992168"/>
              <a:gd name="connsiteY2" fmla="*/ 2654490 h 4664899"/>
              <a:gd name="connsiteX3" fmla="*/ 59551 w 992168"/>
              <a:gd name="connsiteY3" fmla="*/ 4583874 h 4664899"/>
              <a:gd name="connsiteX4" fmla="*/ 937375 w 992168"/>
              <a:gd name="connsiteY4" fmla="*/ 4135818 h 4664899"/>
              <a:gd name="connsiteX5" fmla="*/ 891655 w 992168"/>
              <a:gd name="connsiteY5" fmla="*/ 2608770 h 4664899"/>
              <a:gd name="connsiteX6" fmla="*/ 827647 w 992168"/>
              <a:gd name="connsiteY6" fmla="*/ 679386 h 4664899"/>
              <a:gd name="connsiteX7" fmla="*/ 279007 w 992168"/>
              <a:gd name="connsiteY7" fmla="*/ 21018 h 4664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92168" h="4664899">
                <a:moveTo>
                  <a:pt x="279007" y="21018"/>
                </a:moveTo>
                <a:cubicBezTo>
                  <a:pt x="152515" y="-24702"/>
                  <a:pt x="102223" y="-33846"/>
                  <a:pt x="68695" y="405066"/>
                </a:cubicBezTo>
                <a:cubicBezTo>
                  <a:pt x="35167" y="843978"/>
                  <a:pt x="79363" y="1958022"/>
                  <a:pt x="77839" y="2654490"/>
                </a:cubicBezTo>
                <a:cubicBezTo>
                  <a:pt x="76315" y="3350958"/>
                  <a:pt x="-83705" y="4336986"/>
                  <a:pt x="59551" y="4583874"/>
                </a:cubicBezTo>
                <a:cubicBezTo>
                  <a:pt x="202807" y="4830762"/>
                  <a:pt x="798691" y="4465002"/>
                  <a:pt x="937375" y="4135818"/>
                </a:cubicBezTo>
                <a:cubicBezTo>
                  <a:pt x="1076059" y="3806634"/>
                  <a:pt x="909943" y="3184842"/>
                  <a:pt x="891655" y="2608770"/>
                </a:cubicBezTo>
                <a:cubicBezTo>
                  <a:pt x="873367" y="2032698"/>
                  <a:pt x="931279" y="1113726"/>
                  <a:pt x="827647" y="679386"/>
                </a:cubicBezTo>
                <a:cubicBezTo>
                  <a:pt x="724015" y="245046"/>
                  <a:pt x="405499" y="66738"/>
                  <a:pt x="279007" y="21018"/>
                </a:cubicBezTo>
                <a:close/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CD3BC2CD-B847-4A27-8A29-19E312E1973D}"/>
                  </a:ext>
                </a:extLst>
              </p:cNvPr>
              <p:cNvSpPr txBox="1"/>
              <p:nvPr/>
            </p:nvSpPr>
            <p:spPr>
              <a:xfrm>
                <a:off x="1530782" y="5665389"/>
                <a:ext cx="1779846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Store: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𝑐𝑜𝑠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𝑖𝑛𝑎𝑐𝑡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𝑖𝑛𝑎𝑐𝑡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CD3BC2CD-B847-4A27-8A29-19E312E197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0782" y="5665389"/>
                <a:ext cx="1779846" cy="646331"/>
              </a:xfrm>
              <a:prstGeom prst="rect">
                <a:avLst/>
              </a:prstGeom>
              <a:blipFill>
                <a:blip r:embed="rId10"/>
                <a:stretch>
                  <a:fillRect l="-2740" t="-47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EFF161ED-AAD3-4E00-B510-62E4A489A95F}"/>
                  </a:ext>
                </a:extLst>
              </p:cNvPr>
              <p:cNvSpPr txBox="1"/>
              <p:nvPr/>
            </p:nvSpPr>
            <p:spPr>
              <a:xfrm>
                <a:off x="8321724" y="1564846"/>
                <a:ext cx="63181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EFF161ED-AAD3-4E00-B510-62E4A489A9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1724" y="1564846"/>
                <a:ext cx="631818" cy="276999"/>
              </a:xfrm>
              <a:prstGeom prst="rect">
                <a:avLst/>
              </a:prstGeom>
              <a:blipFill>
                <a:blip r:embed="rId11"/>
                <a:stretch>
                  <a:fillRect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134E507B-21B7-4270-85DE-F168AE047ED7}"/>
                  </a:ext>
                </a:extLst>
              </p:cNvPr>
              <p:cNvSpPr txBox="1"/>
              <p:nvPr/>
            </p:nvSpPr>
            <p:spPr>
              <a:xfrm>
                <a:off x="7381327" y="1601808"/>
                <a:ext cx="63181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134E507B-21B7-4270-85DE-F168AE047E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1327" y="1601808"/>
                <a:ext cx="631818" cy="276999"/>
              </a:xfrm>
              <a:prstGeom prst="rect">
                <a:avLst/>
              </a:prstGeom>
              <a:blipFill>
                <a:blip r:embed="rId12"/>
                <a:stretch>
                  <a:fillRect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2BD4833F-54F5-404D-A56A-A05303102886}"/>
              </a:ext>
            </a:extLst>
          </p:cNvPr>
          <p:cNvSpPr txBox="1"/>
          <p:nvPr/>
        </p:nvSpPr>
        <p:spPr>
          <a:xfrm>
            <a:off x="5637276" y="2889504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0F60EC0-1CB3-4916-9291-E655606F7645}"/>
                  </a:ext>
                </a:extLst>
              </p:cNvPr>
              <p:cNvSpPr txBox="1"/>
              <p:nvPr/>
            </p:nvSpPr>
            <p:spPr>
              <a:xfrm>
                <a:off x="6737569" y="1179536"/>
                <a:ext cx="1602105" cy="3965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Destroy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𝑎𝑐𝑡𝑖𝑣𝑒</m:t>
                            </m:r>
                          </m:sub>
                        </m:sSub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0F60EC0-1CB3-4916-9291-E655606F76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7569" y="1179536"/>
                <a:ext cx="1602105" cy="396519"/>
              </a:xfrm>
              <a:prstGeom prst="rect">
                <a:avLst/>
              </a:prstGeom>
              <a:blipFill>
                <a:blip r:embed="rId13"/>
                <a:stretch>
                  <a:fillRect l="-3042" t="-6061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Left Brace 58">
            <a:extLst>
              <a:ext uri="{FF2B5EF4-FFF2-40B4-BE49-F238E27FC236}">
                <a16:creationId xmlns:a16="http://schemas.microsoft.com/office/drawing/2014/main" id="{D7D68068-4D08-439A-BC08-ADC3F2FF266D}"/>
              </a:ext>
            </a:extLst>
          </p:cNvPr>
          <p:cNvSpPr/>
          <p:nvPr/>
        </p:nvSpPr>
        <p:spPr>
          <a:xfrm rot="16200000">
            <a:off x="7594829" y="3388998"/>
            <a:ext cx="240730" cy="479614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C6D5833B-FA30-46BB-81A2-2CB3E0DDB1BC}"/>
                  </a:ext>
                </a:extLst>
              </p:cNvPr>
              <p:cNvSpPr txBox="1"/>
              <p:nvPr/>
            </p:nvSpPr>
            <p:spPr>
              <a:xfrm>
                <a:off x="7354241" y="5985715"/>
                <a:ext cx="1078757" cy="3023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𝑐𝑜𝑠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𝑎𝑐𝑡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C6D5833B-FA30-46BB-81A2-2CB3E0DDB1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4241" y="5985715"/>
                <a:ext cx="1078757" cy="302327"/>
              </a:xfrm>
              <a:prstGeom prst="rect">
                <a:avLst/>
              </a:prstGeom>
              <a:blipFill>
                <a:blip r:embed="rId14"/>
                <a:stretch>
                  <a:fillRect l="-2825" b="-1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11B30313-3611-442D-8879-5F8D001009DE}"/>
              </a:ext>
            </a:extLst>
          </p:cNvPr>
          <p:cNvCxnSpPr>
            <a:cxnSpLocks/>
            <a:endCxn id="73" idx="2"/>
          </p:cNvCxnSpPr>
          <p:nvPr/>
        </p:nvCxnSpPr>
        <p:spPr>
          <a:xfrm flipH="1">
            <a:off x="5605582" y="1990561"/>
            <a:ext cx="1057933" cy="315253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A8FFE6E1-3FFF-4CCF-BD8C-9E9AE736F1B6}"/>
              </a:ext>
            </a:extLst>
          </p:cNvPr>
          <p:cNvCxnSpPr>
            <a:cxnSpLocks/>
          </p:cNvCxnSpPr>
          <p:nvPr/>
        </p:nvCxnSpPr>
        <p:spPr>
          <a:xfrm>
            <a:off x="6118227" y="3599524"/>
            <a:ext cx="621658" cy="1544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0DFFA3D6-2927-4D3B-B02F-92F32FF956EB}"/>
                  </a:ext>
                </a:extLst>
              </p:cNvPr>
              <p:cNvSpPr txBox="1"/>
              <p:nvPr/>
            </p:nvSpPr>
            <p:spPr>
              <a:xfrm>
                <a:off x="6028525" y="3756785"/>
                <a:ext cx="140729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Stop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≥2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0DFFA3D6-2927-4D3B-B02F-92F32FF956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8525" y="3756785"/>
                <a:ext cx="1407294" cy="369332"/>
              </a:xfrm>
              <a:prstGeom prst="rect">
                <a:avLst/>
              </a:prstGeom>
              <a:blipFill>
                <a:blip r:embed="rId15"/>
                <a:stretch>
                  <a:fillRect l="-3896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256ADC9F-2AC8-4783-AE1A-92A59D0A0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8A9C9-8565-4928-9E41-6D5E5DE9E046}" type="slidenum">
              <a:rPr lang="en-US" smtClean="0"/>
              <a:t>54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218EA5A1-21ED-A479-7CCB-284611A986D9}"/>
                  </a:ext>
                </a:extLst>
              </p14:cNvPr>
              <p14:cNvContentPartPr/>
              <p14:nvPr/>
            </p14:nvContentPartPr>
            <p14:xfrm>
              <a:off x="2952889" y="1601767"/>
              <a:ext cx="341640" cy="16524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218EA5A1-21ED-A479-7CCB-284611A986D9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944249" y="1592767"/>
                <a:ext cx="359280" cy="182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6794774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EB2772-E311-437E-AE9E-D330E63CB3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071" y="0"/>
            <a:ext cx="7612974" cy="466531"/>
          </a:xfrm>
        </p:spPr>
        <p:txBody>
          <a:bodyPr>
            <a:normAutofit/>
          </a:bodyPr>
          <a:lstStyle/>
          <a:p>
            <a:r>
              <a:rPr lang="en-US" sz="2400" dirty="0"/>
              <a:t>Algorithm for 1D OTP (Version 2)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D9B834A6-C71D-4D34-8384-04F3146C2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8A9C9-8565-4928-9E41-6D5E5DE9E046}" type="slidenum">
              <a:rPr lang="en-US" smtClean="0"/>
              <a:t>55</a:t>
            </a:fld>
            <a:endParaRPr lang="en-US"/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4B98E25-C013-9F09-8013-FB35C1C4EF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324" y="384856"/>
            <a:ext cx="5352665" cy="5739784"/>
          </a:xfrm>
          <a:prstGeom prst="rect">
            <a:avLst/>
          </a:prstGeom>
        </p:spPr>
      </p:pic>
      <p:pic>
        <p:nvPicPr>
          <p:cNvPr id="10" name="Picture 9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F59B803F-9C8B-65C6-2F40-28032F607E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0989" y="317349"/>
            <a:ext cx="6171140" cy="5697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35289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9CAA5-F431-46B3-8C96-D60E79A3F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390632" cy="649859"/>
          </a:xfrm>
        </p:spPr>
        <p:txBody>
          <a:bodyPr>
            <a:normAutofit fontScale="90000"/>
          </a:bodyPr>
          <a:lstStyle/>
          <a:p>
            <a:r>
              <a:rPr lang="en-US" dirty="0"/>
              <a:t>Performance of OPT-V2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E6554A0-62BA-4171-837B-14694AB0C49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14984"/>
                <a:ext cx="10052304" cy="4964242"/>
              </a:xfrm>
            </p:spPr>
            <p:txBody>
              <a:bodyPr>
                <a:normAutofit/>
              </a:bodyPr>
              <a:lstStyle/>
              <a:p>
                <a:r>
                  <a:rPr lang="en-US" sz="1800" dirty="0"/>
                  <a:t>Accuracy: </a:t>
                </a:r>
              </a:p>
              <a:p>
                <a:pPr marL="0" indent="0">
                  <a:buNone/>
                </a:pPr>
                <a:r>
                  <a:rPr lang="en-US" sz="1800" dirty="0"/>
                  <a:t>   Theorem 4: in each iteration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𝑂𝑃𝑇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sz="1800" dirty="0"/>
                  <a:t> returns one optimal solution which solves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𝑂𝑃𝑇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b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US" sz="1800" dirty="0"/>
                  <a:t>. </a:t>
                </a:r>
              </a:p>
              <a:p>
                <a:pPr marL="0" indent="0">
                  <a:buNone/>
                </a:pPr>
                <a:r>
                  <a:rPr lang="en-US" sz="1800" dirty="0"/>
                  <a:t>  Proof: By lemma 2, we can divide the problem into to parts and the “previous problem” has been solved. By theorem 3, the subproblem is solved by the function “sub-opt”. Thus opt-v2 solve the problem by induction. </a:t>
                </a:r>
              </a:p>
              <a:p>
                <a:pPr marL="0" indent="0">
                  <a:buNone/>
                </a:pPr>
                <a:br>
                  <a:rPr lang="en-US" sz="1800" dirty="0"/>
                </a:br>
                <a:r>
                  <a:rPr lang="en-US" sz="1800" dirty="0"/>
                  <a:t>Computational cost: </a:t>
                </a:r>
              </a:p>
              <a:p>
                <a:pPr marL="0" indent="0">
                  <a:buNone/>
                </a:pPr>
                <a:r>
                  <a:rPr lang="en-US" sz="1800" dirty="0"/>
                  <a:t>   Suppose every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1800" dirty="0"/>
                  <a:t> points, we destroy one point, then the computational cost is at most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23"/>
                              </m:r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p>
                      <m:e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d>
                          <m:d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e>
                        </m:d>
                      </m:e>
                    </m:nary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+2</m:t>
                        </m:r>
                      </m:e>
                    </m:d>
                  </m:oMath>
                </a14:m>
                <a:r>
                  <a:rPr lang="en-US" sz="1800" dirty="0"/>
                  <a:t>. Thus the time complexity is at most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𝑠</m:t>
                        </m:r>
                      </m:den>
                    </m:f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18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𝑛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+2</m:t>
                        </m:r>
                      </m:e>
                    </m:d>
                  </m:oMath>
                </a14:m>
                <a:r>
                  <a:rPr lang="en-US" sz="1800" dirty="0"/>
                  <a:t> where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≪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1800" dirty="0"/>
                  <a:t> in general.  </a:t>
                </a:r>
              </a:p>
              <a:p>
                <a:pPr marL="0" indent="0">
                  <a:buNone/>
                </a:pPr>
                <a:r>
                  <a:rPr lang="en-US" sz="1800" dirty="0"/>
                  <a:t> In practice, we can accelerate the algorithm </a:t>
                </a:r>
                <a:r>
                  <a:rPr lang="en-US" sz="1800" dirty="0" err="1"/>
                  <a:t>sub_opt</a:t>
                </a:r>
                <a:r>
                  <a:rPr lang="en-US" sz="1800" dirty="0"/>
                  <a:t> by computation in parallel. Thus the time complexity is at most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𝑛𝑠</m:t>
                        </m:r>
                      </m:e>
                    </m:d>
                  </m:oMath>
                </a14:m>
                <a:r>
                  <a:rPr lang="en-US" sz="1800" dirty="0"/>
                  <a:t> where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1800" dirty="0"/>
                  <a:t> and depends on the data and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1800" dirty="0"/>
                  <a:t>. </a:t>
                </a:r>
              </a:p>
              <a:p>
                <a:pPr marL="0" indent="0">
                  <a:buNone/>
                </a:pPr>
                <a:endParaRPr lang="en-US" sz="1800" dirty="0"/>
              </a:p>
              <a:p>
                <a:pPr marL="0" indent="0">
                  <a:buNone/>
                </a:pPr>
                <a:r>
                  <a:rPr lang="en-US" sz="1800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E6554A0-62BA-4171-837B-14694AB0C4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14984"/>
                <a:ext cx="10052304" cy="4964242"/>
              </a:xfrm>
              <a:blipFill>
                <a:blip r:embed="rId2"/>
                <a:stretch>
                  <a:fillRect l="-2273" t="-1279" r="-8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CB2A54-6838-48AF-A7A8-1582407C0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8A9C9-8565-4928-9E41-6D5E5DE9E046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66083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636ED-C4B8-4152-9781-9482AE5D4A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427208" cy="649859"/>
          </a:xfrm>
        </p:spPr>
        <p:txBody>
          <a:bodyPr>
            <a:normAutofit fontScale="90000"/>
          </a:bodyPr>
          <a:lstStyle/>
          <a:p>
            <a:r>
              <a:rPr lang="en-US" dirty="0"/>
              <a:t>Experiment 3: Accuracy of our methods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ABC0F94-4355-48DF-AB2D-A7238E7C26EE}"/>
                  </a:ext>
                </a:extLst>
              </p:cNvPr>
              <p:cNvSpPr txBox="1"/>
              <p:nvPr/>
            </p:nvSpPr>
            <p:spPr>
              <a:xfrm>
                <a:off x="705687" y="1124840"/>
                <a:ext cx="5469318" cy="5118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𝑈𝑛𝑖𝑓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0,10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𝑈𝑛𝑖𝑓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5,20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ABC0F94-4355-48DF-AB2D-A7238E7C26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687" y="1124840"/>
                <a:ext cx="5469318" cy="511807"/>
              </a:xfrm>
              <a:prstGeom prst="rect">
                <a:avLst/>
              </a:prstGeom>
              <a:blipFill>
                <a:blip r:embed="rId2"/>
                <a:stretch>
                  <a:fillRect b="-60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6D6D80FD-BF9F-46BF-BFCA-7EAD20259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8A9C9-8565-4928-9E41-6D5E5DE9E046}" type="slidenum">
              <a:rPr lang="en-US" smtClean="0"/>
              <a:t>57</a:t>
            </a:fld>
            <a:endParaRPr lang="en-US"/>
          </a:p>
        </p:txBody>
      </p:sp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AAA3AD8A-695D-4720-BE05-0740882FCF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9195" y="1746502"/>
            <a:ext cx="7159334" cy="4910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46451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B9769-7D89-4E8E-A68C-F2F2D74212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184" y="118431"/>
            <a:ext cx="10162032" cy="594910"/>
          </a:xfrm>
        </p:spPr>
        <p:txBody>
          <a:bodyPr>
            <a:normAutofit fontScale="90000"/>
          </a:bodyPr>
          <a:lstStyle/>
          <a:p>
            <a:r>
              <a:rPr lang="en-US" dirty="0"/>
              <a:t>Experiment 4:  time complexity of our methods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2E141746-5E40-4F8A-A7E5-8C9A18C98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8A9C9-8565-4928-9E41-6D5E5DE9E046}" type="slidenum">
              <a:rPr lang="en-US" smtClean="0"/>
              <a:t>58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E1328E4-B340-4E33-8021-3FBE05DEE6AD}"/>
                  </a:ext>
                </a:extLst>
              </p:cNvPr>
              <p:cNvSpPr txBox="1"/>
              <p:nvPr/>
            </p:nvSpPr>
            <p:spPr>
              <a:xfrm>
                <a:off x="527304" y="713341"/>
                <a:ext cx="6094476" cy="5118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𝑈𝑛𝑖𝑓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0,10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𝑈𝑛𝑖𝑓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5,20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=8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E1328E4-B340-4E33-8021-3FBE05DEE6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304" y="713341"/>
                <a:ext cx="6094476" cy="511807"/>
              </a:xfrm>
              <a:prstGeom prst="rect">
                <a:avLst/>
              </a:prstGeom>
              <a:blipFill>
                <a:blip r:embed="rId3"/>
                <a:stretch>
                  <a:fillRect b="-59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49FE07E-16F7-45EA-A387-9B48FA56C58E}"/>
                  </a:ext>
                </a:extLst>
              </p:cNvPr>
              <p:cNvSpPr txBox="1"/>
              <p:nvPr/>
            </p:nvSpPr>
            <p:spPr>
              <a:xfrm>
                <a:off x="6960674" y="2101279"/>
                <a:ext cx="4719818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Tips:</a:t>
                </a:r>
              </a:p>
              <a:p>
                <a:r>
                  <a:rPr lang="en-US" dirty="0"/>
                  <a:t>In practice, Sinkhorn algorithm needs more time</a:t>
                </a:r>
              </a:p>
              <a:p>
                <a:r>
                  <a:rPr lang="en-US" dirty="0"/>
                  <a:t>since the iteration time should be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Ω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</m:e>
                        </m:func>
                      </m:e>
                    </m:d>
                  </m:oMath>
                </a14:m>
                <a:r>
                  <a:rPr lang="en-US" dirty="0"/>
                  <a:t>. 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49FE07E-16F7-45EA-A387-9B48FA56C5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0674" y="2101279"/>
                <a:ext cx="4719818" cy="923330"/>
              </a:xfrm>
              <a:prstGeom prst="rect">
                <a:avLst/>
              </a:prstGeom>
              <a:blipFill>
                <a:blip r:embed="rId4"/>
                <a:stretch>
                  <a:fillRect l="-1344" t="-2703" r="-269" b="-94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ECD78BB0-D9C1-0F6D-0820-72E2622F02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991" y="1647579"/>
            <a:ext cx="6262097" cy="4164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21929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576F5D-B209-4F76-9DF3-82750193A8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5738"/>
            <a:ext cx="10308336" cy="567563"/>
          </a:xfrm>
        </p:spPr>
        <p:txBody>
          <a:bodyPr>
            <a:noAutofit/>
          </a:bodyPr>
          <a:lstStyle/>
          <a:p>
            <a:r>
              <a:rPr lang="en-US" sz="3600" dirty="0"/>
              <a:t>Sliced OPT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62C2C65-56BC-4C85-A0C3-C4B77CDB9EE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953908"/>
                <a:ext cx="9608389" cy="189280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1800" dirty="0"/>
                  <a:t>Theorem: Let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≥1</m:t>
                    </m:r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1800" dirty="0"/>
                  <a:t>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sz="1800" dirty="0"/>
                  <a:t> space, suppose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𝜈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𝒫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ℝ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1800" dirty="0"/>
                  <a:t> and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p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dirty="0"/>
                  <a:t> we define sliced optimal partial transport distance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𝑠𝑙𝑖𝑐𝑒𝑑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𝑜𝑝𝑡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𝜈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≔</m:t>
                    </m:r>
                    <m:nary>
                      <m:naryPr>
                        <m:subHide m:val="on"/>
                        <m:supHide m:val="on"/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𝑜𝑝𝑡</m:t>
                        </m:r>
                        <m:d>
                          <m:d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p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sup>
                            </m:s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𝜈</m:t>
                                </m:r>
                              </m:e>
                              <m:sup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sup>
                            </m:s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;</m:t>
                            </m:r>
                            <m:sSub>
                              <m:sSub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</m:s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sz="1800" dirty="0"/>
                  <a:t>, where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𝑠𝑢𝑝𝑝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𝕊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18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&gt;0,∀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1800" dirty="0"/>
                  <a:t>, then </a:t>
                </a:r>
              </a:p>
              <a:p>
                <a:pPr marL="0" indent="0">
                  <a:buNone/>
                </a:pPr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𝑠𝑙𝑖𝑐𝑒𝑑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𝑜𝑝𝑡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𝜈</m:t>
                        </m:r>
                      </m:e>
                    </m:d>
                  </m:oMath>
                </a14:m>
                <a:r>
                  <a:rPr lang="en-US" sz="1800" dirty="0"/>
                  <a:t> defines a metric. </a:t>
                </a:r>
              </a:p>
              <a:p>
                <a:pPr marL="0" indent="0">
                  <a:buNone/>
                </a:pPr>
                <a:endParaRPr lang="en-US" sz="1800" dirty="0"/>
              </a:p>
              <a:p>
                <a:pPr marL="0" indent="0">
                  <a:buNone/>
                </a:pPr>
                <a:endParaRPr lang="en-US" sz="1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62C2C65-56BC-4C85-A0C3-C4B77CDB9EE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953908"/>
                <a:ext cx="9608389" cy="1892809"/>
              </a:xfrm>
              <a:blipFill>
                <a:blip r:embed="rId2"/>
                <a:stretch>
                  <a:fillRect l="-571" t="-16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470053-22AD-41CB-B5D6-5A12575FD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8A9C9-8565-4928-9E41-6D5E5DE9E046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89909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9E2D6-E49D-4645-9E87-C270412C94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445496" cy="659003"/>
          </a:xfrm>
        </p:spPr>
        <p:txBody>
          <a:bodyPr>
            <a:normAutofit fontScale="90000"/>
          </a:bodyPr>
          <a:lstStyle/>
          <a:p>
            <a:r>
              <a:rPr lang="en-US" dirty="0"/>
              <a:t>Optimal partial transport (OPT)</a:t>
            </a:r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FB557E9A-185D-4AA2-89CB-849386D311F2}"/>
              </a:ext>
            </a:extLst>
          </p:cNvPr>
          <p:cNvSpPr/>
          <p:nvPr/>
        </p:nvSpPr>
        <p:spPr>
          <a:xfrm>
            <a:off x="853639" y="1298107"/>
            <a:ext cx="3619694" cy="2626874"/>
          </a:xfrm>
          <a:prstGeom prst="triangle">
            <a:avLst>
              <a:gd name="adj" fmla="val 75074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FAF00B8-74BD-4EED-BF50-7A930E0ECAAB}"/>
                  </a:ext>
                </a:extLst>
              </p:cNvPr>
              <p:cNvSpPr txBox="1"/>
              <p:nvPr/>
            </p:nvSpPr>
            <p:spPr>
              <a:xfrm>
                <a:off x="2458622" y="3924981"/>
                <a:ext cx="409728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FAF00B8-74BD-4EED-BF50-7A930E0ECA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8622" y="3924981"/>
                <a:ext cx="409728" cy="61555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rapezoid 5">
            <a:extLst>
              <a:ext uri="{FF2B5EF4-FFF2-40B4-BE49-F238E27FC236}">
                <a16:creationId xmlns:a16="http://schemas.microsoft.com/office/drawing/2014/main" id="{0912FD4D-95D9-4B34-AF00-875775191EC5}"/>
              </a:ext>
            </a:extLst>
          </p:cNvPr>
          <p:cNvSpPr/>
          <p:nvPr/>
        </p:nvSpPr>
        <p:spPr>
          <a:xfrm>
            <a:off x="11558016" y="3031156"/>
            <a:ext cx="432816" cy="795687"/>
          </a:xfrm>
          <a:prstGeom prst="trapezoid">
            <a:avLst>
              <a:gd name="adj" fmla="val 42448"/>
            </a:avLst>
          </a:prstGeom>
          <a:solidFill>
            <a:srgbClr val="FFC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9D9E5A1-C3D2-4D75-AC4B-AE56381AE8C7}"/>
                  </a:ext>
                </a:extLst>
              </p:cNvPr>
              <p:cNvSpPr txBox="1"/>
              <p:nvPr/>
            </p:nvSpPr>
            <p:spPr>
              <a:xfrm>
                <a:off x="7717420" y="4131221"/>
                <a:ext cx="391710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𝜈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9D9E5A1-C3D2-4D75-AC4B-AE56381AE8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7420" y="4131221"/>
                <a:ext cx="391710" cy="615553"/>
              </a:xfrm>
              <a:prstGeom prst="rect">
                <a:avLst/>
              </a:prstGeom>
              <a:blipFill>
                <a:blip r:embed="rId3"/>
                <a:stretch>
                  <a:fillRect l="-15625" r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C35507D8-C5FE-4F3B-A0F6-8170691895BC}"/>
              </a:ext>
            </a:extLst>
          </p:cNvPr>
          <p:cNvSpPr/>
          <p:nvPr/>
        </p:nvSpPr>
        <p:spPr>
          <a:xfrm>
            <a:off x="5113034" y="1298107"/>
            <a:ext cx="3619694" cy="2626874"/>
          </a:xfrm>
          <a:prstGeom prst="triangle">
            <a:avLst>
              <a:gd name="adj" fmla="val 75074"/>
            </a:avLst>
          </a:prstGeom>
          <a:solidFill>
            <a:schemeClr val="accent4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EF45A6-12A4-4883-94E6-73FE519F9765}"/>
              </a:ext>
            </a:extLst>
          </p:cNvPr>
          <p:cNvSpPr txBox="1"/>
          <p:nvPr/>
        </p:nvSpPr>
        <p:spPr>
          <a:xfrm>
            <a:off x="11283696" y="3945474"/>
            <a:ext cx="892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outliers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6FA789-0589-488B-A63E-AEA327905C50}"/>
              </a:ext>
            </a:extLst>
          </p:cNvPr>
          <p:cNvSpPr txBox="1"/>
          <p:nvPr/>
        </p:nvSpPr>
        <p:spPr>
          <a:xfrm>
            <a:off x="1007151" y="4724134"/>
            <a:ext cx="88444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Motivation: we aim to find a Kantorovich style formulation such that for unnormalized measures. </a:t>
            </a:r>
          </a:p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44E3F98-3419-42D3-A18A-84EB1E2B43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8A9C9-8565-4928-9E41-6D5E5DE9E046}" type="slidenum">
              <a:rPr lang="en-US" smtClean="0"/>
              <a:t>6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B36F55B3-4069-B9DC-A483-1F9CB7F4FF30}"/>
                  </a:ext>
                </a:extLst>
              </p14:cNvPr>
              <p14:cNvContentPartPr/>
              <p14:nvPr/>
            </p14:nvContentPartPr>
            <p14:xfrm>
              <a:off x="11741489" y="3567931"/>
              <a:ext cx="78480" cy="22428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B36F55B3-4069-B9DC-A483-1F9CB7F4FF30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1732489" y="3559291"/>
                <a:ext cx="96120" cy="24192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Triangle 11">
            <a:extLst>
              <a:ext uri="{FF2B5EF4-FFF2-40B4-BE49-F238E27FC236}">
                <a16:creationId xmlns:a16="http://schemas.microsoft.com/office/drawing/2014/main" id="{58744269-7777-2154-FA16-F1D7B783802F}"/>
              </a:ext>
            </a:extLst>
          </p:cNvPr>
          <p:cNvSpPr/>
          <p:nvPr/>
        </p:nvSpPr>
        <p:spPr>
          <a:xfrm>
            <a:off x="9372429" y="3092445"/>
            <a:ext cx="758705" cy="815545"/>
          </a:xfrm>
          <a:prstGeom prst="triangl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CCD6666-9087-300E-967D-0F71D9FD3063}"/>
                  </a:ext>
                </a:extLst>
              </p:cNvPr>
              <p:cNvSpPr txBox="1"/>
              <p:nvPr/>
            </p:nvSpPr>
            <p:spPr>
              <a:xfrm>
                <a:off x="9393509" y="3945474"/>
                <a:ext cx="71654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outlier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CCD6666-9087-300E-967D-0F71D9FD30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93509" y="3945474"/>
                <a:ext cx="716543" cy="276999"/>
              </a:xfrm>
              <a:prstGeom prst="rect">
                <a:avLst/>
              </a:prstGeom>
              <a:blipFill>
                <a:blip r:embed="rId32"/>
                <a:stretch>
                  <a:fillRect l="-7018" r="-8772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6475050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X0=sourceY">
            <a:extLst>
              <a:ext uri="{FF2B5EF4-FFF2-40B4-BE49-F238E27FC236}">
                <a16:creationId xmlns:a16="http://schemas.microsoft.com/office/drawing/2014/main" id="{F825C975-07BE-9772-D76C-14AB52B810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720" y="1214190"/>
            <a:ext cx="6347759" cy="39150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F57363F-353A-4204-81ED-8BA013DD89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15035"/>
          </a:xfrm>
        </p:spPr>
        <p:txBody>
          <a:bodyPr>
            <a:normAutofit/>
          </a:bodyPr>
          <a:lstStyle/>
          <a:p>
            <a:r>
              <a:rPr lang="en-US" dirty="0"/>
              <a:t>Application 1: shape registration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FD0690E-AA0A-49A0-9944-AD5F036A9FB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1" y="1280162"/>
                <a:ext cx="5968042" cy="4128600"/>
              </a:xfrm>
            </p:spPr>
            <p:txBody>
              <a:bodyPr>
                <a:normAutofit/>
              </a:bodyPr>
              <a:lstStyle/>
              <a:p>
                <a:r>
                  <a:rPr lang="en-US" sz="1800" dirty="0"/>
                  <a:t>Consider two dataset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bSup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⊂</m:t>
                    </m:r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bSup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1800" dirty="0"/>
              </a:p>
              <a:p>
                <a:pPr marL="0" indent="0">
                  <a:buNone/>
                </a:pPr>
                <a:r>
                  <a:rPr lang="en-US" sz="1800" dirty="0"/>
                  <a:t>  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1800" dirty="0"/>
                  <a:t> where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&gt;0,</m:t>
                    </m:r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1800" dirty="0"/>
                  <a:t> is rotation matrix. </a:t>
                </a:r>
              </a:p>
              <a:p>
                <a:pPr marL="0" indent="0">
                  <a:buNone/>
                </a:pPr>
                <a:r>
                  <a:rPr lang="en-US" sz="1800" dirty="0"/>
                  <a:t>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∪</m:t>
                    </m:r>
                    <m:sSubSup>
                      <m:sSub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  <m:sub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bSup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∪</m:t>
                    </m:r>
                    <m:sSubSup>
                      <m:sSub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  <m:sub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bSup>
                  </m:oMath>
                </a14:m>
                <a:r>
                  <a:rPr lang="en-US" sz="1800" dirty="0"/>
                  <a:t> </a:t>
                </a:r>
              </a:p>
              <a:p>
                <a:r>
                  <a:rPr lang="en-US" sz="1800" dirty="0"/>
                  <a:t>n/N is given (we have prior knowledge of proportion of noise)</a:t>
                </a:r>
              </a:p>
              <a:p>
                <a:pPr marL="0" indent="0">
                  <a:buNone/>
                </a:pPr>
                <a:r>
                  <a:rPr lang="en-US" sz="1800" dirty="0"/>
                  <a:t>Given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dirty="0"/>
                  <a:t>, how to estimate 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1800" dirty="0"/>
                  <a:t> ?</a:t>
                </a:r>
              </a:p>
              <a:p>
                <a:pPr marL="0" indent="0">
                  <a:buNone/>
                </a:pPr>
                <a:endParaRPr lang="en-US" sz="1800" dirty="0"/>
              </a:p>
              <a:p>
                <a:pPr marL="0" indent="0">
                  <a:buNone/>
                </a:pPr>
                <a:endParaRPr lang="en-US" sz="1800" dirty="0"/>
              </a:p>
              <a:p>
                <a:r>
                  <a:rPr lang="en-US" sz="1800" dirty="0"/>
                  <a:t>Sometimes, it could be an ill posed problem. (The solution may not be unique). </a:t>
                </a:r>
              </a:p>
              <a:p>
                <a:pPr marL="0" indent="0">
                  <a:buNone/>
                </a:pPr>
                <a:endParaRPr lang="en-US" sz="1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FD0690E-AA0A-49A0-9944-AD5F036A9FB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1" y="1280162"/>
                <a:ext cx="5968042" cy="4128600"/>
              </a:xfrm>
              <a:blipFill>
                <a:blip r:embed="rId3"/>
                <a:stretch>
                  <a:fillRect l="-919" b="-1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4FDA7F-CD24-4445-9A60-2A92CE7E4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8A9C9-8565-4928-9E41-6D5E5DE9E046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28018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hart, radar chart&#10;&#10;Description automatically generated">
            <a:extLst>
              <a:ext uri="{FF2B5EF4-FFF2-40B4-BE49-F238E27FC236}">
                <a16:creationId xmlns:a16="http://schemas.microsoft.com/office/drawing/2014/main" id="{7C5F4765-897E-B230-A462-12C36007C7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5781" y="1201873"/>
            <a:ext cx="5486400" cy="36576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81796C-7027-4722-F174-C1A8D40B3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3674"/>
            <a:ext cx="10306792" cy="700685"/>
          </a:xfrm>
        </p:spPr>
        <p:txBody>
          <a:bodyPr/>
          <a:lstStyle/>
          <a:p>
            <a:r>
              <a:rPr lang="en-US" dirty="0"/>
              <a:t>Shape registration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12E23E4-426B-71B7-54D8-78FD0E200F4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03465"/>
                <a:ext cx="7772400" cy="517349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1400" dirty="0"/>
                  <a:t>Our method:</a:t>
                </a:r>
              </a:p>
              <a:p>
                <a:pPr lvl="1"/>
                <a:r>
                  <a:rPr lang="en-US" sz="1400" dirty="0"/>
                  <a:t>Initialize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sz="140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400">
                        <a:latin typeface="Cambria Math" panose="02040503050406030204" pitchFamily="18" charset="0"/>
                      </a:rPr>
                      <m:t>R</m:t>
                    </m:r>
                    <m:r>
                      <a:rPr lang="en-US" sz="140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sz="1400" dirty="0"/>
              </a:p>
              <a:p>
                <a:pPr lvl="1"/>
                <a:r>
                  <a:rPr lang="en-US" sz="1400" dirty="0"/>
                  <a:t>For i in range (</a:t>
                </a:r>
                <a:r>
                  <a:rPr lang="en-US" sz="1400" dirty="0" err="1"/>
                  <a:t>n_iterations</a:t>
                </a:r>
                <a:r>
                  <a:rPr lang="en-US" sz="1400" dirty="0"/>
                  <a:t>): 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e>
                      <m:sub>
                        <m:r>
                          <a:rPr lang="en-US" sz="14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400" b="0" i="1" dirty="0" smtClean="0"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sz="1400" b="0" i="1" dirty="0" smtClean="0">
                        <a:latin typeface="Cambria Math" panose="02040503050406030204" pitchFamily="18" charset="0"/>
                      </a:rPr>
                      <m:t>𝑠𝑅</m:t>
                    </m:r>
                    <m:sSub>
                      <m:sSubPr>
                        <m:ctrlPr>
                          <a:rPr lang="en-US" sz="1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dirty="0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14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400" b="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400" b="0" i="1" dirty="0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endParaRPr lang="en-US" sz="1400" dirty="0"/>
              </a:p>
              <a:p>
                <a:pPr lvl="2"/>
                <a:r>
                  <a:rPr lang="en-US" sz="1400" dirty="0"/>
                  <a:t>Select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𝕊</m:t>
                        </m:r>
                      </m:e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400" dirty="0"/>
                  <a:t>, and compute projections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p>
                    </m:sSubSup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←</m:t>
                    </m:r>
                    <m:sSup>
                      <m:sSup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p>
                    </m:sSubSup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←</m:t>
                    </m:r>
                    <m:sSup>
                      <m:sSup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400" dirty="0"/>
                  <a:t>. </a:t>
                </a:r>
              </a:p>
              <a:p>
                <a:pPr lvl="2"/>
                <a:r>
                  <a:rPr lang="en-US" sz="1400" dirty="0"/>
                  <a:t>Solve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𝑂𝑃𝑇</m:t>
                    </m:r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̂"/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</m:acc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p>
                        </m:sSub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p>
                        </m:sSub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d>
                  </m:oMath>
                </a14:m>
                <a:r>
                  <a:rPr lang="en-US" sz="1400" dirty="0"/>
                  <a:t> and let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sz="1400" dirty="0"/>
                  <a:t> denote the transportation plan. </a:t>
                </a:r>
              </a:p>
              <a:p>
                <a:pPr lvl="2"/>
                <a:r>
                  <a:rPr lang="en-US" sz="1400" dirty="0"/>
                  <a:t>Let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𝐷𝑜𝑚</m:t>
                    </m:r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←</m:t>
                    </m:r>
                    <m:d>
                      <m:dPr>
                        <m:begChr m:val="{"/>
                        <m:endChr m:val="}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≥0</m:t>
                        </m:r>
                      </m:e>
                    </m:d>
                  </m:oMath>
                </a14:m>
                <a:r>
                  <a:rPr lang="en-US" sz="1400" dirty="0"/>
                  <a:t>.   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𝑡𝑟𝑎𝑛𝑠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𝑑𝑜𝑚</m:t>
                        </m:r>
                        <m:d>
                          <m:d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</m:d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𝑡𝑟𝑎𝑛𝑠</m:t>
                        </m:r>
                      </m:sub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p>
                    </m:sSubSup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←</m:t>
                    </m:r>
                    <m:sSubSup>
                      <m:sSubSup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p>
                    </m:sSubSup>
                    <m:d>
                      <m:dPr>
                        <m:begChr m:val="["/>
                        <m:endChr m:val="]"/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𝑑𝑜𝑚</m:t>
                        </m:r>
                        <m:d>
                          <m:d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</m:d>
                      </m:e>
                    </m:d>
                    <m:r>
                      <a:rPr lang="en-US" sz="1400" b="0" i="0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endParaRPr lang="en-US" sz="1400" b="0" i="0" dirty="0"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:r>
                  <a:rPr lang="en-US" sz="1400" dirty="0"/>
                  <a:t>     	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𝑡𝑟𝑎𝑛𝑠</m:t>
                        </m:r>
                      </m:sub>
                    </m:sSub>
                    <m:r>
                      <a:rPr lang="en-US" sz="14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𝑑𝑜𝑚</m:t>
                        </m:r>
                        <m:d>
                          <m:d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</m:d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endParaRPr lang="en-US" sz="1400" b="0" i="1" dirty="0"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:r>
                  <a:rPr lang="en-US" sz="1400" dirty="0"/>
                  <a:t>   </a:t>
                </a:r>
                <a:r>
                  <a:rPr lang="en-US" sz="1400" b="0" dirty="0"/>
                  <a:t> 	  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𝑡𝑟𝑎𝑛𝑠</m:t>
                        </m:r>
                      </m:sub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p>
                    </m:sSubSup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← </m:t>
                    </m:r>
                    <m:sSubSup>
                      <m:sSubSup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p>
                    </m:sSubSup>
                    <m:d>
                      <m:dPr>
                        <m:begChr m:val="["/>
                        <m:endChr m:val="]"/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≥0</m:t>
                            </m:r>
                          </m:e>
                        </m:d>
                      </m:e>
                    </m:d>
                  </m:oMath>
                </a14:m>
                <a:endParaRPr lang="en-US" sz="1400" dirty="0"/>
              </a:p>
              <a:p>
                <a:pPr lvl="2"/>
                <a:r>
                  <a:rPr lang="en-US" sz="1400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e>
                      <m:sub>
                        <m:r>
                          <a:rPr lang="en-US" sz="1400" b="0" i="1" dirty="0" smtClean="0">
                            <a:latin typeface="Cambria Math" panose="02040503050406030204" pitchFamily="18" charset="0"/>
                          </a:rPr>
                          <m:t>𝑡𝑟𝑎𝑛𝑠</m:t>
                        </m:r>
                      </m:sub>
                    </m:sSub>
                    <m:r>
                      <a:rPr lang="en-US" sz="1400" b="0" i="1" dirty="0" smtClean="0">
                        <a:latin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lang="en-US" sz="1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400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400" b="0" i="1" dirty="0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e>
                      <m:sub>
                        <m:r>
                          <a:rPr lang="en-US" sz="1400" b="0" i="1" dirty="0" smtClean="0">
                            <a:latin typeface="Cambria Math" panose="02040503050406030204" pitchFamily="18" charset="0"/>
                          </a:rPr>
                          <m:t>𝑡𝑟𝑎𝑛𝑠</m:t>
                        </m:r>
                      </m:sub>
                    </m:sSub>
                    <m:r>
                      <a:rPr lang="en-US" sz="1400" b="0" i="1" dirty="0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sz="14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1400" b="0" i="1" dirty="0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400" b="0" i="1" dirty="0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1400" b="0" i="1" dirty="0" smtClean="0">
                                <a:latin typeface="Cambria Math" panose="02040503050406030204" pitchFamily="18" charset="0"/>
                              </a:rPr>
                              <m:t>𝑡𝑟𝑎𝑛𝑠</m:t>
                            </m:r>
                          </m:sub>
                          <m:sup>
                            <m:r>
                              <a:rPr lang="en-US" sz="1400" b="0" i="1" dirty="0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p>
                        </m:sSubSup>
                        <m:r>
                          <a:rPr lang="en-US" sz="1400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en-US" sz="1400" b="0" i="1" dirty="0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̂"/>
                                <m:ctrlP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</m:acc>
                          </m:e>
                          <m:sub>
                            <m:r>
                              <a:rPr lang="en-US" sz="1400" b="0" i="1" dirty="0" smtClean="0">
                                <a:latin typeface="Cambria Math" panose="02040503050406030204" pitchFamily="18" charset="0"/>
                              </a:rPr>
                              <m:t>𝑡𝑟𝑎𝑛𝑠</m:t>
                            </m:r>
                          </m:sub>
                          <m:sup>
                            <m:r>
                              <a:rPr lang="en-US" sz="1400" b="0" i="1" dirty="0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p>
                        </m:sSubSup>
                      </m:e>
                    </m:d>
                    <m:r>
                      <a:rPr lang="en-US" sz="1400" b="0" i="1" dirty="0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endParaRPr lang="en-US" sz="1400" dirty="0"/>
              </a:p>
              <a:p>
                <a:pPr lvl="2"/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𝑆𝑉𝐷</m:t>
                    </m:r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𝐶𝑜𝑣</m:t>
                        </m:r>
                        <m:d>
                          <m:d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𝑡𝑟𝑎𝑛𝑠</m:t>
                                </m:r>
                              </m:sub>
                            </m:s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𝑡𝑟𝑎𝑛𝑠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𝑈</m:t>
                    </m:r>
                    <m:sSup>
                      <m:sSup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400" dirty="0"/>
                  <a:t>   (*)</a:t>
                </a:r>
              </a:p>
              <a:p>
                <a:pPr marL="457200" lvl="1" indent="0">
                  <a:buNone/>
                </a:pPr>
                <a:r>
                  <a:rPr lang="en-US" sz="1400" b="0" dirty="0"/>
                  <a:t> 	   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𝑠𝑡𝑑</m:t>
                        </m:r>
                        <m:d>
                          <m:d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𝑡𝑟𝑎𝑛𝑠</m:t>
                                </m:r>
                              </m:sub>
                            </m:sSub>
                          </m:e>
                        </m:d>
                      </m:num>
                      <m:den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𝑠𝑡𝑑</m:t>
                        </m:r>
                        <m:d>
                          <m:d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𝑡𝑟𝑎𝑛𝑠</m:t>
                                </m:r>
                              </m:sub>
                            </m:sSub>
                          </m:e>
                        </m:d>
                      </m:den>
                    </m:f>
                  </m:oMath>
                </a14:m>
                <a:endParaRPr lang="en-US" sz="1400" dirty="0"/>
              </a:p>
              <a:p>
                <a:pPr marL="457200" lvl="1" indent="0">
                  <a:buNone/>
                </a:pPr>
                <a:r>
                  <a:rPr lang="en-US" sz="1400" dirty="0"/>
                  <a:t>              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4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</m:acc>
                          </m:e>
                          <m:sub>
                            <m:r>
                              <a:rPr lang="en-US" sz="1400" b="0" i="1" dirty="0" smtClean="0">
                                <a:latin typeface="Cambria Math" panose="02040503050406030204" pitchFamily="18" charset="0"/>
                              </a:rPr>
                              <m:t>𝑡𝑟𝑎𝑛𝑠</m:t>
                            </m:r>
                          </m:sub>
                        </m:sSub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1400" i="1" dirty="0">
                                <a:latin typeface="Cambria Math" panose="02040503050406030204" pitchFamily="18" charset="0"/>
                              </a:rPr>
                              <m:t>𝑡𝑟𝑎𝑛𝑠</m:t>
                            </m:r>
                          </m:sub>
                        </m:sSub>
                      </m:e>
                    </m:d>
                  </m:oMath>
                </a14:m>
                <a:endParaRPr lang="en-US" sz="1400" dirty="0"/>
              </a:p>
              <a:p>
                <a:pPr lvl="2"/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𝑚𝑎𝑠𝑠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←#</m:t>
                    </m:r>
                    <m:d>
                      <m:dPr>
                        <m:begChr m:val="["/>
                        <m:endChr m:val="]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≥0</m:t>
                        </m:r>
                      </m:e>
                    </m:d>
                  </m:oMath>
                </a14:m>
                <a:r>
                  <a:rPr lang="en-US" sz="1400" dirty="0"/>
                  <a:t>, modify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1400" dirty="0"/>
                  <a:t> based 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400" b="0" i="0" smtClean="0">
                        <a:latin typeface="Cambria Math" panose="02040503050406030204" pitchFamily="18" charset="0"/>
                      </a:rPr>
                      <m:t>mass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𝑑𝑖𝑓𝑓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𝑚𝑎𝑠𝑠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𝑛</m:t>
                    </m:r>
                    <m:f>
                      <m:f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</m:oMath>
                </a14:m>
                <a:r>
                  <a:rPr lang="en-US" sz="1400" dirty="0"/>
                  <a:t>.</a:t>
                </a:r>
              </a:p>
              <a:p>
                <a:r>
                  <a:rPr lang="en-US" sz="1400" dirty="0"/>
                  <a:t>Note: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𝑡𝑟𝑎𝑚𝑠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.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𝑡𝑟𝑎𝑛𝑠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400" dirty="0"/>
                  <a:t> in step (*), one can get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1400" dirty="0"/>
                  <a:t> directly.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12E23E4-426B-71B7-54D8-78FD0E200F4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03465"/>
                <a:ext cx="7772400" cy="5173498"/>
              </a:xfrm>
              <a:blipFill>
                <a:blip r:embed="rId3"/>
                <a:stretch>
                  <a:fillRect l="-235" t="-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4C69FC-02A6-84DA-17BE-4E6D20A9C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8A9C9-8565-4928-9E41-6D5E5DE9E046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90071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7C384C-BB8C-C79E-38AF-13C64173F2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1803"/>
          </a:xfrm>
        </p:spPr>
        <p:txBody>
          <a:bodyPr/>
          <a:lstStyle/>
          <a:p>
            <a:r>
              <a:rPr lang="en-US" dirty="0"/>
              <a:t>Application 2: Task similarity: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A4E33E-054C-A660-EA7C-63E6692C5BE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242203"/>
                <a:ext cx="10515600" cy="5250671"/>
              </a:xfrm>
            </p:spPr>
            <p:txBody>
              <a:bodyPr/>
              <a:lstStyle/>
              <a:p>
                <a:r>
                  <a:rPr lang="en-US" dirty="0"/>
                  <a:t>Suppose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600</m:t>
                        </m:r>
                      </m:sup>
                    </m:sSubSup>
                  </m:oMath>
                </a14:m>
                <a:r>
                  <a:rPr lang="en-US" dirty="0"/>
                  <a:t> where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200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=201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00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=401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600</m:t>
                        </m:r>
                      </m:sup>
                    </m:sSubSup>
                  </m:oMath>
                </a14:m>
                <a:r>
                  <a:rPr lang="en-US" dirty="0"/>
                  <a:t> are figures of “0”, “1”, “2” respectively. 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600</m:t>
                        </m:r>
                      </m:sup>
                    </m:sSubSup>
                  </m:oMath>
                </a14:m>
                <a:r>
                  <a:rPr lang="en-US" dirty="0"/>
                  <a:t> where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200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=201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400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=401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600</m:t>
                        </m:r>
                      </m:sup>
                    </m:sSubSup>
                  </m:oMath>
                </a14:m>
                <a:r>
                  <a:rPr lang="en-US" dirty="0"/>
                  <a:t> are figures of “0”, “3”, “7” respectively. 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600</m:t>
                        </m:r>
                      </m:sup>
                    </m:sSubSup>
                  </m:oMath>
                </a14:m>
                <a:r>
                  <a:rPr lang="en-US" dirty="0"/>
                  <a:t> where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200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=201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400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=401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600</m:t>
                        </m:r>
                      </m:sup>
                    </m:sSubSup>
                  </m:oMath>
                </a14:m>
                <a:r>
                  <a:rPr lang="en-US" dirty="0"/>
                  <a:t> are figures of “0”, “3”, “shoes” respectively.</a:t>
                </a:r>
              </a:p>
              <a:p>
                <a:endParaRPr lang="en-US" dirty="0"/>
              </a:p>
              <a:p>
                <a:r>
                  <a:rPr lang="en-US" dirty="0"/>
                  <a:t>For classification problem, set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 are similar. However </a:t>
                </a:r>
              </a:p>
              <a:p>
                <a:pPr marL="0" indent="0">
                  <a:buNone/>
                </a:pPr>
                <a:r>
                  <a:rPr lang="en-US" dirty="0"/>
                  <a:t>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𝑂𝑇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𝑂𝑇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</m:oMath>
                </a14:m>
                <a:r>
                  <a:rPr lang="en-US" dirty="0"/>
                  <a:t>. </a:t>
                </a:r>
              </a:p>
              <a:p>
                <a:pPr marL="0" indent="0">
                  <a:buNone/>
                </a:pPr>
                <a:r>
                  <a:rPr lang="en-US" dirty="0"/>
                  <a:t>   However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𝑆𝑂𝑃𝑇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𝑆𝑂𝑃𝑇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A4E33E-054C-A660-EA7C-63E6692C5BE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242203"/>
                <a:ext cx="10515600" cy="5250671"/>
              </a:xfrm>
              <a:blipFill>
                <a:blip r:embed="rId2"/>
                <a:stretch>
                  <a:fillRect l="-1043" t="-1510" r="-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624B67-2E2E-92FE-CB87-13546C6B7F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8A9C9-8565-4928-9E41-6D5E5DE9E046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75775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0698DD-D931-9F2C-E99B-B556C12546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256520" cy="1494155"/>
          </a:xfrm>
        </p:spPr>
        <p:txBody>
          <a:bodyPr>
            <a:normAutofit fontScale="90000"/>
          </a:bodyPr>
          <a:lstStyle/>
          <a:p>
            <a:pPr marL="0" indent="0">
              <a:buNone/>
            </a:pPr>
            <a:r>
              <a:rPr lang="en-US" dirty="0"/>
              <a:t>Future work: </a:t>
            </a:r>
            <a:r>
              <a:rPr lang="en-US" sz="4400" dirty="0"/>
              <a:t>Sliced OPT gradient flow: </a:t>
            </a:r>
            <a:br>
              <a:rPr lang="en-US" sz="4400" dirty="0"/>
            </a:br>
            <a:br>
              <a:rPr lang="en-US" sz="4400" dirty="0"/>
            </a:b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8D623EF-F5B9-636A-02CC-FBD7AE26981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4860" y="783908"/>
                <a:ext cx="10568940" cy="5190172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en-US" sz="2400" dirty="0"/>
                  <a:t>What is Gradient flow?</a:t>
                </a:r>
              </a:p>
              <a:p>
                <a:pPr marL="457200" lvl="1" indent="0">
                  <a:buNone/>
                </a:pPr>
                <a:r>
                  <a:rPr lang="en-US" sz="2000" dirty="0"/>
                  <a:t>    In Hilbert space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ℋ</m:t>
                    </m:r>
                  </m:oMath>
                </a14:m>
                <a:r>
                  <a:rPr lang="en-US" sz="2000" dirty="0"/>
                  <a:t>, given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: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ℋ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US" sz="2000" dirty="0"/>
                  <a:t> with vector field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: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ℋ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US" sz="2000" dirty="0"/>
                  <a:t>, we aim to solve the flow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: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1,0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ℋ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ℋ</m:t>
                    </m:r>
                  </m:oMath>
                </a14:m>
                <a:r>
                  <a:rPr lang="en-US" sz="2000" dirty="0"/>
                  <a:t> satisfies: 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m:rPr>
                          <m:sty m:val="p"/>
                        </m:rPr>
                        <a:rPr lang="en-US" sz="2000" b="0" i="0" dirty="0" smtClean="0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𝜙</m:t>
                      </m:r>
                      <m:d>
                        <m:d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2000" dirty="0"/>
              </a:p>
              <a:p>
                <a:pPr marL="457200" lvl="1" indent="0">
                  <a:buNone/>
                </a:pPr>
                <a:r>
                  <a:rPr lang="en-US" sz="2000" dirty="0"/>
                  <a:t> </a:t>
                </a:r>
              </a:p>
              <a:p>
                <a:pPr marL="457200" lvl="1" indent="0">
                  <a:buNone/>
                </a:pPr>
                <a:r>
                  <a:rPr lang="en-US" sz="2000" dirty="0"/>
                  <a:t> By Implicit Euler method, fix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sz="2000" dirty="0"/>
                  <a:t>, and define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sup>
                    </m:sSub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/>
                  <a:t>, we can find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sup>
                    </m:sSubSup>
                  </m:oMath>
                </a14:m>
                <a:r>
                  <a:rPr lang="en-US" sz="2000" dirty="0"/>
                  <a:t> for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=1,2,…</m:t>
                    </m:r>
                  </m:oMath>
                </a14:m>
                <a:r>
                  <a:rPr lang="en-US" sz="2000" dirty="0"/>
                  <a:t> by solving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Sup>
                                      <m:sSubSupPr>
                                        <m:ctrlP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  <m:sup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𝜏</m:t>
                                        </m:r>
                                      </m:sup>
                                    </m:sSubSup>
                                  </m:e>
                                </m:d>
                              </m:e>
                              <m:sup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𝜏</m:t>
                            </m:r>
                          </m:den>
                        </m:f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</m:oMath>
                </a14:m>
                <a:r>
                  <a:rPr lang="en-US" sz="2000" dirty="0"/>
                  <a:t>.</a:t>
                </a:r>
              </a:p>
              <a:p>
                <a:r>
                  <a:rPr lang="en-US" sz="2400" dirty="0"/>
                  <a:t>Wasserstein gradient flow: </a:t>
                </a:r>
              </a:p>
              <a:p>
                <a:pPr lvl="1"/>
                <a:r>
                  <a:rPr lang="en-US" sz="2000" dirty="0"/>
                  <a:t>Note,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ℝ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p>
                        </m:sSup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⊂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ℳ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ℝ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p>
                        </m:sSup>
                      </m:e>
                    </m:d>
                  </m:oMath>
                </a14:m>
                <a:r>
                  <a:rPr lang="zh-CN" altLang="en-US" sz="2000" dirty="0"/>
                  <a:t> </a:t>
                </a:r>
                <a:r>
                  <a:rPr lang="en-US" altLang="zh-CN" sz="2000" dirty="0"/>
                  <a:t>is a convex cone and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ℳ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ℝ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altLang="zh-CN" sz="2000" dirty="0"/>
                  <a:t> is a Banach space since </a:t>
                </a:r>
                <a:br>
                  <a:rPr lang="en-US" altLang="zh-CN" sz="2000" dirty="0"/>
                </a:b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ℳ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ℝ</m:t>
                                </m:r>
                              </m:e>
                              <m:sup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sup>
                            </m:sSup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/>
                            </m:d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𝑇𝑉</m:t>
                            </m:r>
                          </m:sub>
                        </m:sSub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ℝ</m:t>
                                    </m:r>
                                  </m:e>
                                  <m:sup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/>
                                </m:d>
                              </m:e>
                              <m:sub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ℝ</m:t>
                                    </m:r>
                                  </m:e>
                                  <m:sup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/>
                                </m:d>
                              </m:e>
                              <m:sub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endParaRPr lang="en-US" sz="2000" dirty="0"/>
              </a:p>
              <a:p>
                <a:pPr lvl="1"/>
                <a:r>
                  <a:rPr lang="en-US" sz="2000" dirty="0"/>
                  <a:t>We 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,….</m:t>
                    </m:r>
                  </m:oMath>
                </a14:m>
                <a:r>
                  <a:rPr lang="en-US" sz="2000" dirty="0"/>
                  <a:t> by solving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  <m:d>
                              <m:d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  <m:sup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𝜏</m:t>
                                    </m:r>
                                  </m:sup>
                                </m:sSubSup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</m:d>
                          </m:num>
                          <m:den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𝜏</m:t>
                            </m:r>
                          </m:den>
                        </m:f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</m:d>
                      </m:e>
                    </m:func>
                  </m:oMath>
                </a14:m>
                <a:r>
                  <a:rPr lang="en-US" sz="2000" dirty="0"/>
                  <a:t>. </a:t>
                </a:r>
              </a:p>
              <a:p>
                <a:r>
                  <a:rPr lang="en-US" sz="2400" dirty="0"/>
                  <a:t>Application: </a:t>
                </a:r>
              </a:p>
              <a:p>
                <a:pPr marL="0" indent="0">
                  <a:buNone/>
                </a:pPr>
                <a:r>
                  <a:rPr lang="en-US" sz="2400" dirty="0"/>
                  <a:t>    When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</m:d>
                  </m:oMath>
                </a14:m>
                <a:r>
                  <a:rPr lang="en-US" sz="2400" dirty="0"/>
                  <a:t> is negative entropy, the WGF can be used to solve Heat equation.</a:t>
                </a:r>
              </a:p>
              <a:p>
                <a:pPr marL="0" indent="0">
                  <a:buNone/>
                </a:pPr>
                <a:r>
                  <a:rPr lang="en-US" sz="2400" dirty="0"/>
                  <a:t>    It is also well known as generative model (GAN) and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</m:d>
                  </m:oMath>
                </a14:m>
                <a:r>
                  <a:rPr lang="en-US" sz="2400" dirty="0"/>
                  <a:t> is a regularization term. </a:t>
                </a:r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r>
                  <a:rPr lang="en-US" sz="2400" dirty="0"/>
                  <a:t>      </a:t>
                </a:r>
              </a:p>
              <a:p>
                <a:pPr lvl="1"/>
                <a:endParaRPr lang="en-US" sz="2000" dirty="0"/>
              </a:p>
              <a:p>
                <a:pPr marL="457200" lvl="1" indent="0"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8D623EF-F5B9-636A-02CC-FBD7AE26981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4860" y="783908"/>
                <a:ext cx="10568940" cy="5190172"/>
              </a:xfrm>
              <a:blipFill>
                <a:blip r:embed="rId2"/>
                <a:stretch>
                  <a:fillRect l="-480" t="-19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BCCE17-D43C-90A2-CAF1-6CA8E068C3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8A9C9-8565-4928-9E41-6D5E5DE9E046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73036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30D6EB-85A8-08B2-196C-08268B9E6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370820" cy="518795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Future work: Wasserstein Gradient Flow (</a:t>
            </a:r>
            <a:r>
              <a:rPr lang="en-US" sz="3200" dirty="0" err="1"/>
              <a:t>Liutkus</a:t>
            </a:r>
            <a:r>
              <a:rPr lang="en-US" sz="3200" dirty="0"/>
              <a:t>, 2019)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03DFC18-BDE1-B898-01CD-42A4E9A6D9A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603022" y="998220"/>
                <a:ext cx="4941277" cy="5540692"/>
              </a:xfrm>
            </p:spPr>
            <p:txBody>
              <a:bodyPr>
                <a:normAutofit fontScale="85000" lnSpcReduction="10000"/>
              </a:bodyPr>
              <a:lstStyle/>
              <a:p>
                <a:pPr marL="0" indent="0">
                  <a:buNone/>
                </a:pPr>
                <a:r>
                  <a:rPr lang="en-US" sz="1600" dirty="0"/>
                  <a:t>Sliced Wasserstein Gradient flow:    </a:t>
                </a:r>
              </a:p>
              <a:p>
                <a:pPr marL="0" indent="0">
                  <a:buNone/>
                </a:pPr>
                <a:r>
                  <a:rPr lang="en-US" sz="1600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≔</m:t>
                    </m:r>
                    <m:f>
                      <m:f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</m:den>
                    </m:f>
                    <m:nary>
                      <m:naryPr>
                        <m:chr m:val="∑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</m:sup>
                      <m:e>
                        <m:d>
                          <m:d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Sup>
                              <m:sSubSup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#</m:t>
                                    </m:r>
                                  </m:sub>
                                </m:sSub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𝜈</m:t>
                                </m:r>
                              </m:sub>
                              <m:sup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bSup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∘</m:t>
                            </m:r>
                            <m:sSub>
                              <m:sSub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m:rPr>
                                        <m:lit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#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16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600" i="1" dirty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sub>
                            </m:sSub>
                            <m:d>
                              <m:d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d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]</m:t>
                            </m:r>
                          </m:e>
                        </m:d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nary>
                  </m:oMath>
                </a14:m>
                <a:endParaRPr lang="en-US" sz="1600" dirty="0"/>
              </a:p>
              <a:p>
                <a:pPr marL="0" indent="0">
                  <a:buNone/>
                </a:pPr>
                <a:r>
                  <a:rPr lang="en-US" sz="1600" b="0" dirty="0"/>
                  <a:t>                          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≔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f>
                      <m:f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</m:den>
                    </m:f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nary>
                  </m:oMath>
                </a14:m>
                <a:endParaRPr lang="en-US" sz="1600" dirty="0"/>
              </a:p>
              <a:p>
                <a:pPr marL="0" indent="0">
                  <a:buNone/>
                </a:pPr>
                <a:r>
                  <a:rPr lang="en-US" sz="1600" dirty="0"/>
                  <a:t>                                                                                                                        Question: can we replace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60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𝑆𝑂𝑇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𝑊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⋅,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𝜈</m:t>
                        </m:r>
                      </m:e>
                    </m:d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∣</m:t>
                        </m:r>
                      </m:e>
                      <m:sub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</m:acc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sz="1600" dirty="0"/>
                  <a:t>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60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𝑆𝑂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𝑊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⋅,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𝜈</m:t>
                        </m:r>
                      </m:e>
                    </m:d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∣</m:t>
                        </m:r>
                      </m:e>
                      <m:sub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</m:acc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? </m:t>
                    </m:r>
                  </m:oMath>
                </a14:m>
                <a:endParaRPr lang="en-US" sz="1600" b="0" dirty="0"/>
              </a:p>
              <a:p>
                <a:pPr marL="0" indent="0">
                  <a:buNone/>
                </a:pPr>
                <a:r>
                  <a:rPr lang="en-US" sz="1600" dirty="0"/>
                  <a:t>Problem: Can we find a relation between mass and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1600" dirty="0"/>
                  <a:t> without solving the problem? </a:t>
                </a:r>
              </a:p>
              <a:p>
                <a:pPr marL="0" indent="0">
                  <a:buNone/>
                </a:pPr>
                <a:endParaRPr lang="en-US" sz="1600" dirty="0"/>
              </a:p>
              <a:p>
                <a:pPr marL="0" indent="0">
                  <a:buNone/>
                </a:pPr>
                <a:r>
                  <a:rPr lang="en-US" sz="1600" dirty="0"/>
                  <a:t> </a:t>
                </a:r>
              </a:p>
              <a:p>
                <a:pPr marL="0" indent="0">
                  <a:buNone/>
                </a:pPr>
                <a:r>
                  <a:rPr lang="en-US" sz="1600" dirty="0"/>
                  <a:t>                                   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03DFC18-BDE1-B898-01CD-42A4E9A6D9A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603022" y="998220"/>
                <a:ext cx="4941277" cy="5540692"/>
              </a:xfrm>
              <a:blipFill>
                <a:blip r:embed="rId2"/>
                <a:stretch>
                  <a:fillRect l="-256" t="-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59C0DC-EC3F-EC83-0D3A-5F603E666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8A9C9-8565-4928-9E41-6D5E5DE9E046}" type="slidenum">
              <a:rPr lang="en-US" smtClean="0"/>
              <a:t>64</a:t>
            </a:fld>
            <a:endParaRPr lang="en-US"/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6BEBC0ED-3658-81CB-E8DA-1975493D92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998220"/>
            <a:ext cx="5016500" cy="515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12146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FF6D34-15F9-1D5D-6F3B-195D50876C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6077"/>
            <a:ext cx="10515600" cy="531690"/>
          </a:xfrm>
        </p:spPr>
        <p:txBody>
          <a:bodyPr>
            <a:normAutofit/>
          </a:bodyPr>
          <a:lstStyle/>
          <a:p>
            <a:r>
              <a:rPr lang="en-US" sz="2800" dirty="0"/>
              <a:t>Future work: Sliced OPT Barycenter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AFECA6A-5188-581B-CB6B-F4348A2D0BF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967154"/>
                <a:ext cx="10515600" cy="5209809"/>
              </a:xfrm>
            </p:spPr>
            <p:txBody>
              <a:bodyPr>
                <a:normAutofit/>
              </a:bodyPr>
              <a:lstStyle/>
              <a:p>
                <a:r>
                  <a:rPr lang="en-US" sz="1600" dirty="0"/>
                  <a:t>Wasserstein Barycenter 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  <m:r>
                      <a:rPr lang="en-US" sz="1600" b="0" i="0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sz="1600" dirty="0"/>
                  <a:t> Given and index set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sz="1600" dirty="0"/>
                  <a:t> and we define the simplex set of weights as </a:t>
                </a:r>
              </a:p>
              <a:p>
                <a:pPr marL="0" indent="0">
                  <a:buNone/>
                </a:pPr>
                <a:r>
                  <a:rPr lang="en-US" sz="1600" b="0" dirty="0"/>
                  <a:t>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sSup>
                          <m:sSup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ℝ</m:t>
                            </m:r>
                          </m:e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sup>
                        </m:s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;∀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≥0,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</m:oMath>
                </a14:m>
                <a:r>
                  <a:rPr lang="en-US" sz="1600" dirty="0"/>
                  <a:t>, we define problem </a:t>
                </a:r>
              </a:p>
              <a:p>
                <a:pPr marL="0" indent="0">
                  <a:buNone/>
                </a:pPr>
                <a:r>
                  <a:rPr lang="en-US" sz="1600" dirty="0"/>
                  <a:t> 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b="0" i="0" smtClean="0">
                        <a:latin typeface="Cambria Math" panose="02040503050406030204" pitchFamily="18" charset="0"/>
                      </a:rPr>
                      <m:t>BW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arg</m:t>
                        </m:r>
                      </m:fName>
                      <m:e>
                        <m:func>
                          <m:func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sz="1600" b="0" i="0" smtClean="0">
                                    <a:latin typeface="Cambria Math" panose="02040503050406030204" pitchFamily="18" charset="0"/>
                                  </a:rPr>
                                  <m:t>min</m:t>
                                </m:r>
                              </m:e>
                              <m:lim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𝒫</m:t>
                                </m:r>
                                <m:d>
                                  <m:d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  <m:t>ℝ</m:t>
                                        </m:r>
                                      </m:e>
                                      <m:sup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sup>
                                    </m:sSup>
                                  </m:e>
                                </m:d>
                              </m:lim>
                            </m:limLow>
                          </m:fName>
                          <m:e>
                            <m:nary>
                              <m:naryPr>
                                <m:chr m:val="∑"/>
                                <m:supHide m:val="on"/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sub>
                              <m:sup/>
                              <m:e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p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e>
                                </m:d>
                              </m:e>
                            </m:nary>
                          </m:e>
                        </m:func>
                      </m:e>
                    </m:func>
                  </m:oMath>
                </a14:m>
                <a:r>
                  <a:rPr lang="en-US" sz="1600" dirty="0"/>
                  <a:t>.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sz="1600" dirty="0"/>
                  <a:t> could be uncountable set and the minimizer sill exists (under some regular conditions). </a:t>
                </a:r>
              </a:p>
              <a:p>
                <a:pPr lvl="1"/>
                <a:r>
                  <a:rPr lang="en-US" sz="1600" dirty="0"/>
                  <a:t>In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US" sz="1600" dirty="0"/>
                  <a:t>, the problem has closed form solution: </a:t>
                </a:r>
              </a:p>
              <a:p>
                <a:pPr marL="457200" lvl="1" indent="0">
                  <a:buNone/>
                </a:pPr>
                <a:r>
                  <a:rPr lang="en-US" sz="1600" dirty="0"/>
                  <a:t>     Choose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𝒫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</m:d>
                  </m:oMath>
                </a14:m>
                <a:r>
                  <a:rPr lang="en-US" sz="1600" dirty="0"/>
                  <a:t> such that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≪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sz="1600" dirty="0"/>
                  <a:t>. Then one minimizer of the WB problem is</a:t>
                </a:r>
              </a:p>
              <a:p>
                <a:pPr marL="457200" lvl="1" indent="0">
                  <a:buNone/>
                </a:pPr>
                <a:r>
                  <a:rPr lang="en-US" sz="1600" dirty="0"/>
                  <a:t> 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supHide m:val="on"/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sub>
                              <m:sup/>
                              <m:e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nary>
                          </m:e>
                        </m:d>
                      </m:e>
                      <m:sub>
                        <m:r>
                          <m:rPr>
                            <m:lit/>
                          </m:rPr>
                          <a:rPr lang="en-US" sz="1600" b="0" i="1" smtClean="0">
                            <a:latin typeface="Cambria Math" panose="02040503050406030204" pitchFamily="18" charset="0"/>
                          </a:rPr>
                          <m:t>#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sz="1600" dirty="0"/>
                  <a:t>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600" dirty="0"/>
                  <a:t> denote the optimal mapping such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#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600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1600" dirty="0"/>
              </a:p>
              <a:p>
                <a:pPr marL="457200" lvl="1" indent="0">
                  <a:buNone/>
                </a:pPr>
                <a:endParaRPr lang="en-US" sz="1600" dirty="0"/>
              </a:p>
              <a:p>
                <a:r>
                  <a:rPr lang="en-US" sz="1600" dirty="0"/>
                  <a:t>Sliced Wasserstein Barycenter: </a:t>
                </a:r>
              </a:p>
              <a:p>
                <a:pPr marL="0" indent="0">
                  <a:buNone/>
                </a:pPr>
                <a:r>
                  <a:rPr lang="en-US" sz="1600" dirty="0"/>
                  <a:t>    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𝐵𝑆𝑊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arg</m:t>
                        </m:r>
                      </m:fName>
                      <m:e>
                        <m:func>
                          <m:func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sz="1600" b="0" i="0" smtClean="0">
                                    <a:latin typeface="Cambria Math" panose="02040503050406030204" pitchFamily="18" charset="0"/>
                                  </a:rPr>
                                  <m:t>min</m:t>
                                </m:r>
                              </m:e>
                              <m:lim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𝒫</m:t>
                                </m:r>
                                <m:d>
                                  <m:d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  <m:t>ℝ</m:t>
                                        </m:r>
                                      </m:e>
                                      <m:sup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sup>
                                    </m:sSup>
                                  </m:e>
                                </m:d>
                              </m:lim>
                            </m:limLow>
                          </m:fName>
                          <m:e>
                            <m:nary>
                              <m:naryPr>
                                <m:chr m:val="∑"/>
                                <m:supHide m:val="on"/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sub>
                              <m:sup/>
                              <m:e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p>
                                  <m:sSup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p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</m:d>
                              </m:e>
                            </m:nary>
                          </m:e>
                        </m:func>
                      </m:e>
                    </m:func>
                  </m:oMath>
                </a14:m>
                <a:r>
                  <a:rPr lang="en-US" sz="1600" dirty="0"/>
                  <a:t>, </a:t>
                </a:r>
              </a:p>
              <a:p>
                <a:pPr marL="0" indent="0">
                  <a:buNone/>
                </a:pPr>
                <a:r>
                  <a:rPr lang="en-US" sz="1600" dirty="0"/>
                  <a:t>    or equivalently, it is the set of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𝒫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ℝ</m:t>
                            </m:r>
                          </m:e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1600" dirty="0"/>
                  <a:t> </a:t>
                </a:r>
                <a:r>
                  <a:rPr lang="en-US" sz="1600" dirty="0" err="1"/>
                  <a:t>s.t.</a:t>
                </a:r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#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∈</m:t>
                    </m:r>
                    <m:func>
                      <m:func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arg</m:t>
                        </m:r>
                      </m:fName>
                      <m:e>
                        <m:func>
                          <m:func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sz="1600" b="0" i="0" smtClean="0">
                                    <a:latin typeface="Cambria Math" panose="02040503050406030204" pitchFamily="18" charset="0"/>
                                  </a:rPr>
                                  <m:t>min</m:t>
                                </m:r>
                              </m:e>
                              <m:lim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𝒫</m:t>
                                </m:r>
                                <m:d>
                                  <m:d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ℝ</m:t>
                                    </m:r>
                                  </m:e>
                                </m:d>
                              </m:lim>
                            </m:limLow>
                          </m:fName>
                          <m:e>
                            <m:nary>
                              <m:naryPr>
                                <m:chr m:val="∑"/>
                                <m:supHide m:val="on"/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sub>
                              <m:sup/>
                              <m:e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p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#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#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</m:nary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e>
                    </m:func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. </m:t>
                    </m:r>
                  </m:oMath>
                </a14:m>
                <a:endParaRPr lang="en-US" sz="1600" b="0" dirty="0"/>
              </a:p>
              <a:p>
                <a:pPr marL="0" indent="0">
                  <a:buNone/>
                </a:pPr>
                <a:endParaRPr lang="en-US" sz="1600" dirty="0"/>
              </a:p>
              <a:p>
                <a:pPr marL="0" indent="0">
                  <a:buNone/>
                </a:pPr>
                <a:r>
                  <a:rPr lang="en-US" sz="1600" dirty="0"/>
                  <a:t> </a:t>
                </a:r>
                <a:br>
                  <a:rPr lang="en-US" sz="1600" dirty="0"/>
                </a:br>
                <a:r>
                  <a:rPr lang="en-US" sz="1600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AFECA6A-5188-581B-CB6B-F4348A2D0BF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967154"/>
                <a:ext cx="10515600" cy="5209809"/>
              </a:xfrm>
              <a:blipFill>
                <a:blip r:embed="rId2"/>
                <a:stretch>
                  <a:fillRect l="-362" t="-9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AAF73A-4EDD-AF93-4E36-FD9C7A631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8A9C9-8565-4928-9E41-6D5E5DE9E046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01921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CDC01B-4922-27F9-915E-3F32C7A36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659815" cy="505313"/>
          </a:xfrm>
        </p:spPr>
        <p:txBody>
          <a:bodyPr>
            <a:normAutofit/>
          </a:bodyPr>
          <a:lstStyle/>
          <a:p>
            <a:r>
              <a:rPr lang="en-US" sz="2400" dirty="0"/>
              <a:t>Future work: Sliced OPT Barycenter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6C49922-B43E-8B05-3841-CC788578CB1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05608" y="1099038"/>
                <a:ext cx="10448192" cy="5077925"/>
              </a:xfrm>
            </p:spPr>
            <p:txBody>
              <a:bodyPr>
                <a:normAutofit/>
              </a:bodyPr>
              <a:lstStyle/>
              <a:p>
                <a:r>
                  <a:rPr lang="en-US" sz="1800" dirty="0"/>
                  <a:t>Radon transform: Given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ℝ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ℝ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p>
                        </m:sSup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ℝ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𝕊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1800" dirty="0"/>
                  <a:t>, is defined as </a:t>
                </a:r>
              </a:p>
              <a:p>
                <a:pPr marL="0" indent="0">
                  <a:buNone/>
                </a:pPr>
                <a:r>
                  <a:rPr lang="en-US" sz="1800" dirty="0"/>
                  <a:t>   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𝑅𝑓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supHide m:val="on"/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Sup>
                          <m:sSub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brk m:alnAt="7"/>
                              </m:r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⊥</m:t>
                            </m:r>
                          </m:sup>
                        </m:sSubSup>
                      </m:sub>
                      <m:sup/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p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⊥</m:t>
                                </m:r>
                              </m:sup>
                            </m:sSup>
                          </m:e>
                        </m:d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  <m:d>
                          <m:d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p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⊥</m:t>
                                </m:r>
                              </m:sup>
                            </m:sSup>
                          </m:e>
                        </m:d>
                      </m:e>
                    </m:nary>
                  </m:oMath>
                </a14:m>
                <a:r>
                  <a:rPr lang="en-US" sz="1800" dirty="0"/>
                  <a:t>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≔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𝑠𝑝𝑎𝑛</m:t>
                    </m:r>
                    <m:d>
                      <m:dPr>
                        <m:begChr m:val="{"/>
                        <m:endChr m:val="}"/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1800" dirty="0"/>
              </a:p>
              <a:p>
                <a:r>
                  <a:rPr lang="en-US" sz="1800" dirty="0"/>
                  <a:t>Back-projection operation (the adjoint of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1800" dirty="0"/>
                  <a:t>): </a:t>
                </a:r>
                <a:br>
                  <a:rPr lang="en-US" sz="1800" dirty="0"/>
                </a:br>
                <a14:m>
                  <m:oMath xmlns:m="http://schemas.openxmlformats.org/officeDocument/2006/math"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ℝ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𝕊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ℝ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1800" dirty="0"/>
                  <a:t> with R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supHide m:val="on"/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𝕊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sub>
                      <m:sup/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p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nary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1800" b="0" dirty="0"/>
              </a:p>
              <a:p>
                <a:pPr marL="0" indent="0">
                  <a:buNone/>
                </a:pPr>
                <a:r>
                  <a:rPr lang="en-US" sz="1800" dirty="0"/>
                  <a:t>    Thus,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𝑅𝑓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1800" dirty="0"/>
                  <a:t> where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ℱ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</m:d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d>
                              <m:d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sup>
                        </m:sSup>
                      </m:e>
                    </m:d>
                  </m:oMath>
                </a14:m>
                <a:endParaRPr lang="en-US" sz="1800" dirty="0"/>
              </a:p>
              <a:p>
                <a:pPr marL="0" indent="0">
                  <a:buNone/>
                </a:pPr>
                <a:r>
                  <a:rPr lang="en-US" sz="1800" dirty="0"/>
                  <a:t> And we can derive the inverse </a:t>
                </a:r>
                <a:r>
                  <a:rPr lang="en-US" sz="1800" dirty="0" err="1"/>
                  <a:t>Randon</a:t>
                </a:r>
                <a:r>
                  <a:rPr lang="en-US" sz="1800" dirty="0"/>
                  <a:t> transform as </a:t>
                </a:r>
                <a:br>
                  <a:rPr lang="en-US" sz="1800" dirty="0"/>
                </a:br>
                <a:r>
                  <a:rPr lang="en-US" sz="1800" dirty="0"/>
                  <a:t>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</a:rPr>
                      <m:t>g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↦</m:t>
                    </m:r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∗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</m:oMath>
                </a14:m>
                <a:r>
                  <a:rPr lang="en-US" sz="1800" dirty="0"/>
                  <a:t> where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ℱ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den>
                        </m:f>
                        <m:d>
                          <m:dPr>
                            <m:begChr m:val="‖"/>
                            <m:endChr m:val="‖"/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</m:d>
                      </m:e>
                    </m:d>
                  </m:oMath>
                </a14:m>
                <a:endParaRPr lang="en-US" sz="1800" dirty="0"/>
              </a:p>
              <a:p>
                <a:pPr marL="0" indent="0">
                  <a:buNone/>
                </a:pPr>
                <a:endParaRPr lang="en-US" sz="1800" dirty="0"/>
              </a:p>
              <a:p>
                <a:pPr marL="0" indent="0">
                  <a:buNone/>
                </a:pPr>
                <a:r>
                  <a:rPr lang="en-US" sz="1800" dirty="0"/>
                  <a:t>Random (Inverse </a:t>
                </a:r>
                <a:r>
                  <a:rPr lang="en-US" sz="1800" dirty="0" err="1"/>
                  <a:t>Randon</a:t>
                </a:r>
                <a:r>
                  <a:rPr lang="en-US" sz="1800" dirty="0"/>
                  <a:t>) transform of measure can be defined in a similar way. </a:t>
                </a:r>
              </a:p>
              <a:p>
                <a:pPr marL="0" indent="0">
                  <a:buNone/>
                </a:pPr>
                <a:r>
                  <a:rPr lang="en-US" sz="1800" dirty="0"/>
                  <a:t> </a:t>
                </a:r>
              </a:p>
              <a:p>
                <a:pPr marL="0" indent="0">
                  <a:buNone/>
                </a:pPr>
                <a:r>
                  <a:rPr lang="en-US" sz="1800" dirty="0"/>
                  <a:t>Question: Can we construct sliced opt Barycenter? </a:t>
                </a:r>
              </a:p>
              <a:p>
                <a:pPr marL="0" indent="0">
                  <a:buNone/>
                </a:pPr>
                <a:r>
                  <a:rPr lang="en-US" sz="1800" dirty="0"/>
                  <a:t>Problem: how to solve the 1-D OPT Barycenter problem?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6C49922-B43E-8B05-3841-CC788578CB1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05608" y="1099038"/>
                <a:ext cx="10448192" cy="5077925"/>
              </a:xfrm>
              <a:blipFill>
                <a:blip r:embed="rId2"/>
                <a:stretch>
                  <a:fillRect l="-485" t="-29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511D6B-4290-1AE0-BF3E-F0CD76513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8A9C9-8565-4928-9E41-6D5E5DE9E046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53874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C2A30F-F18F-2621-7F5E-323D89F93C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976338" cy="602029"/>
          </a:xfrm>
        </p:spPr>
        <p:txBody>
          <a:bodyPr>
            <a:normAutofit fontScale="90000"/>
          </a:bodyPr>
          <a:lstStyle/>
          <a:p>
            <a:r>
              <a:rPr lang="en-US" dirty="0"/>
              <a:t>Future work: Multimarginal OT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04966BC-1CD4-A797-FBED-5A65E9A5138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967154"/>
                <a:ext cx="10515600" cy="5209809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sz="2000" dirty="0"/>
                  <a:t>Multimarginal OT (MMOT): </a:t>
                </a:r>
              </a:p>
              <a:p>
                <a:pPr marL="0" indent="0">
                  <a:buNone/>
                </a:pPr>
                <a:r>
                  <a:rPr lang="en-US" sz="2000" dirty="0"/>
                  <a:t>  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latin typeface="Cambria Math" panose="02040503050406030204" pitchFamily="18" charset="0"/>
                              </a:rPr>
                              <m:t>inf</m:t>
                            </m:r>
                          </m:e>
                          <m:lim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𝛾</m:t>
                            </m:r>
                          </m:lim>
                        </m:limLow>
                      </m:fName>
                      <m:e>
                        <m:nary>
                          <m:naryPr>
                            <m:supHide m:val="on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sub>
                          <m:sup/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d>
                              <m:d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,…</m:t>
                                </m:r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𝛾</m:t>
                            </m:r>
                            <m:d>
                              <m:d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,…</m:t>
                                </m:r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</m:e>
                            </m:d>
                          </m:e>
                        </m:nary>
                      </m:e>
                    </m:func>
                  </m:oMath>
                </a14:m>
                <a:r>
                  <a:rPr lang="en-US" sz="2000" dirty="0"/>
                  <a:t> such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m:rPr>
                            <m:lit/>
                          </m:rPr>
                          <a:rPr lang="en-US" sz="2000" b="0" i="1" smtClean="0">
                            <a:latin typeface="Cambria Math" panose="02040503050406030204" pitchFamily="18" charset="0"/>
                          </a:rPr>
                          <m:t>#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,∀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000" dirty="0"/>
                  <a:t>. </a:t>
                </a:r>
              </a:p>
              <a:p>
                <a:pPr lvl="1"/>
                <a:r>
                  <a:rPr lang="en-US" sz="2000" dirty="0"/>
                  <a:t># of marginals could be uncountable, thus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𝒫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ℝ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2000" dirty="0"/>
                  <a:t>. </a:t>
                </a:r>
              </a:p>
              <a:p>
                <a:r>
                  <a:rPr lang="en-US" sz="2000" dirty="0"/>
                  <a:t>Wasserstein Barycenter is a particular multimarginal OT problem, indeed: </a:t>
                </a:r>
              </a:p>
              <a:p>
                <a:pPr marL="0" indent="0">
                  <a:buNone/>
                </a:pPr>
                <a:r>
                  <a:rPr lang="en-US" sz="2000" dirty="0"/>
                  <a:t>    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lim>
                        </m:limLow>
                      </m:fName>
                      <m:e>
                        <m:nary>
                          <m:naryPr>
                            <m:chr m:val="∑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  <m:d>
                              <m:d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</m:d>
                          </m:e>
                        </m:nary>
                      </m:e>
                    </m:func>
                  </m:oMath>
                </a14:m>
                <a:r>
                  <a:rPr lang="en-US" sz="2000" dirty="0"/>
                  <a:t> is equivalent to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𝛾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latin typeface="Cambria Math" panose="02040503050406030204" pitchFamily="18" charset="0"/>
                              </a:rPr>
                              <m:t>Γ</m:t>
                            </m:r>
                            <m:d>
                              <m:d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,…</m:t>
                                </m:r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</m:e>
                            </m:d>
                          </m:lim>
                        </m:limLow>
                      </m:fName>
                      <m:e>
                        <m:nary>
                          <m:naryPr>
                            <m:subHide m:val="on"/>
                            <m:supHide m:val="on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nary>
                              <m:naryPr>
                                <m:chr m:val="∑"/>
                                <m:supHide m:val="on"/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  <m:sup/>
                              <m:e>
                                <m:f>
                                  <m:f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sSup>
                                  <m:sSup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20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0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sz="20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20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0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sz="20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𝑗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p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nary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𝑑𝑃</m:t>
                            </m:r>
                          </m:e>
                        </m:nary>
                      </m:e>
                    </m:func>
                  </m:oMath>
                </a14:m>
                <a:r>
                  <a:rPr lang="en-US" sz="2000" dirty="0"/>
                  <a:t>. </a:t>
                </a:r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Computational method: </a:t>
                </a:r>
                <a:br>
                  <a:rPr lang="en-US" sz="2000" dirty="0"/>
                </a:br>
                <a:r>
                  <a:rPr lang="en-US" sz="2000" dirty="0" err="1"/>
                  <a:t>Sinkhorn</a:t>
                </a:r>
                <a:r>
                  <a:rPr lang="en-US" sz="2000" dirty="0"/>
                  <a:t>: </a:t>
                </a:r>
              </a:p>
              <a:p>
                <a:r>
                  <a:rPr lang="en-US" sz="2000" dirty="0"/>
                  <a:t>Entropic regularized MMOT: </a:t>
                </a:r>
              </a:p>
              <a:p>
                <a:pPr marL="0" indent="0">
                  <a:buNone/>
                </a:pPr>
                <a:r>
                  <a:rPr lang="en-US" sz="2000" dirty="0"/>
                  <a:t>   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latin typeface="Cambria Math" panose="02040503050406030204" pitchFamily="18" charset="0"/>
                              </a:rPr>
                              <m:t>inf</m:t>
                            </m:r>
                          </m:e>
                          <m:lim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𝛾</m:t>
                            </m:r>
                          </m:lim>
                        </m:limLow>
                      </m:fName>
                      <m:e>
                        <m:nary>
                          <m:naryPr>
                            <m:supHide m:val="on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sub>
                          <m:sup/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𝑐𝑑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</m:nary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𝜆</m:t>
                        </m:r>
                        <m:nary>
                          <m:naryPr>
                            <m:subHide m:val="on"/>
                            <m:supHide m:val="on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func>
                              <m:func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000" b="0" i="0" smtClean="0">
                                    <a:latin typeface="Cambria Math" panose="02040503050406030204" pitchFamily="18" charset="0"/>
                                  </a:rPr>
                                  <m:t>ln</m:t>
                                </m:r>
                              </m:fNam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</m:func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</m:nary>
                      </m:e>
                    </m:func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latin typeface="Cambria Math" panose="02040503050406030204" pitchFamily="18" charset="0"/>
                              </a:rPr>
                              <m:t>inf</m:t>
                            </m:r>
                          </m:e>
                          <m:lim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𝛾</m:t>
                            </m:r>
                          </m:lim>
                        </m:limLow>
                      </m:fName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𝐾𝐿</m:t>
                        </m:r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</m:d>
                      </m:e>
                    </m:func>
                  </m:oMath>
                </a14:m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 Question: </a:t>
                </a:r>
              </a:p>
              <a:p>
                <a:pPr marL="0" indent="0">
                  <a:buNone/>
                </a:pPr>
                <a:r>
                  <a:rPr lang="en-US" sz="2000" dirty="0"/>
                  <a:t>Can we develop sliced based method for MMOT?</a:t>
                </a:r>
              </a:p>
              <a:p>
                <a:pPr marL="0" indent="0">
                  <a:buNone/>
                </a:pPr>
                <a:r>
                  <a:rPr lang="en-US" sz="2000" dirty="0"/>
                  <a:t>Difficulty: The reason we use project measures to 1-D space is space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US" sz="2000" dirty="0"/>
                  <a:t> has order, for multi marginal OT problem, could we still use order of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US" sz="2000"/>
                  <a:t>? </a:t>
                </a:r>
              </a:p>
              <a:p>
                <a:pPr marL="0" indent="0"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04966BC-1CD4-A797-FBED-5A65E9A5138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967154"/>
                <a:ext cx="10515600" cy="5209809"/>
              </a:xfrm>
              <a:blipFill>
                <a:blip r:embed="rId2"/>
                <a:stretch>
                  <a:fillRect l="-603" t="-55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B51593-164D-262C-C45D-94FBB2CD2F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8A9C9-8565-4928-9E41-6D5E5DE9E046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24255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653E11-EE94-4409-97B6-36DD85DE2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308336" cy="430403"/>
          </a:xfrm>
        </p:spPr>
        <p:txBody>
          <a:bodyPr>
            <a:normAutofit fontScale="90000"/>
          </a:bodyPr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505E57-04F1-49B2-9DB3-CE10450478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95528"/>
            <a:ext cx="10646664" cy="5381435"/>
          </a:xfrm>
        </p:spPr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 err="1">
                <a:effectLst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Caffarelli</a:t>
            </a:r>
            <a:r>
              <a:rPr lang="en-US" sz="1800" dirty="0">
                <a:effectLst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, L., McCann, R., 2010. Free boundaries in optimal transport and Monge-Ampère obstacle problems. Ann. Math. 171, 673–730. https://doi.org/10.4007/annals.2010.171.673</a:t>
            </a:r>
            <a:endParaRPr lang="en-US" sz="1800" dirty="0">
              <a:effectLst/>
              <a:latin typeface="Calibri" panose="020F0502020204030204" pitchFamily="34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Chapel, L., </a:t>
            </a:r>
            <a:r>
              <a:rPr lang="en-US" sz="1800" dirty="0" err="1">
                <a:effectLst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Alaya</a:t>
            </a:r>
            <a:r>
              <a:rPr lang="en-US" sz="1800" dirty="0">
                <a:effectLst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, M.Z., </a:t>
            </a:r>
            <a:r>
              <a:rPr lang="en-US" sz="1800" dirty="0" err="1">
                <a:effectLst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Gasso</a:t>
            </a:r>
            <a:r>
              <a:rPr lang="en-US" sz="1800" dirty="0">
                <a:effectLst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, G., 2020. Partial Optimal Transport with Applications on Positive-Unlabeled Learning. ArXiv200208276 Cs Stat.</a:t>
            </a:r>
            <a:endParaRPr lang="en-US" sz="1800" dirty="0">
              <a:effectLst/>
              <a:latin typeface="Calibri" panose="020F0502020204030204" pitchFamily="34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 err="1">
                <a:effectLst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Chizat</a:t>
            </a:r>
            <a:r>
              <a:rPr lang="en-US" sz="1800" dirty="0">
                <a:effectLst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, L., </a:t>
            </a:r>
            <a:r>
              <a:rPr lang="en-US" sz="1800" dirty="0" err="1">
                <a:effectLst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Peyré</a:t>
            </a:r>
            <a:r>
              <a:rPr lang="en-US" sz="1800" dirty="0">
                <a:effectLst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, G., </a:t>
            </a:r>
            <a:r>
              <a:rPr lang="en-US" sz="1800" dirty="0" err="1">
                <a:effectLst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Schmitzer</a:t>
            </a:r>
            <a:r>
              <a:rPr lang="en-US" sz="1800" dirty="0">
                <a:effectLst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, B., </a:t>
            </a:r>
            <a:r>
              <a:rPr lang="en-US" sz="1800" dirty="0" err="1">
                <a:effectLst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Vialard</a:t>
            </a:r>
            <a:r>
              <a:rPr lang="en-US" sz="1800" dirty="0">
                <a:effectLst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, F.-X., 2019. Unbalanced Optimal Transport: Dynamic and Kantorovich Formulation. ArXiv150805216 Math.</a:t>
            </a:r>
            <a:endParaRPr lang="en-US" sz="1800" dirty="0">
              <a:effectLst/>
              <a:latin typeface="Calibri" panose="020F0502020204030204" pitchFamily="34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 err="1">
                <a:effectLst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Chizat</a:t>
            </a:r>
            <a:r>
              <a:rPr lang="en-US" sz="1800" dirty="0">
                <a:effectLst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, L., </a:t>
            </a:r>
            <a:r>
              <a:rPr lang="en-US" sz="1800" dirty="0" err="1">
                <a:effectLst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Peyré</a:t>
            </a:r>
            <a:r>
              <a:rPr lang="en-US" sz="1800" dirty="0">
                <a:effectLst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, G., </a:t>
            </a:r>
            <a:r>
              <a:rPr lang="en-US" sz="1800" dirty="0" err="1">
                <a:effectLst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Schmitzer</a:t>
            </a:r>
            <a:r>
              <a:rPr lang="en-US" sz="1800" dirty="0">
                <a:effectLst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, B., </a:t>
            </a:r>
            <a:r>
              <a:rPr lang="en-US" sz="1800" dirty="0" err="1">
                <a:effectLst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Vialard</a:t>
            </a:r>
            <a:r>
              <a:rPr lang="en-US" sz="1800" dirty="0">
                <a:effectLst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, F.-X., 2017. Scaling Algorithms for Unbalanced Transport Problems. ArXiv160705816 Math.</a:t>
            </a:r>
            <a:endParaRPr lang="en-US" sz="1800" dirty="0">
              <a:effectLst/>
              <a:latin typeface="Calibri" panose="020F0502020204030204" pitchFamily="34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 err="1">
                <a:effectLst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Figalli</a:t>
            </a:r>
            <a:r>
              <a:rPr lang="en-US" sz="1800" dirty="0">
                <a:effectLst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, A., 2010. The Optimal Partial Transport Problem. Arch. Ration. Mech. Anal. 195, 533–560. https://doi.org/10.1007/s00205-008-0212-7</a:t>
            </a:r>
            <a:endParaRPr lang="en-US" sz="1800" dirty="0">
              <a:effectLst/>
              <a:latin typeface="Calibri" panose="020F0502020204030204" pitchFamily="34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 err="1">
                <a:effectLst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Liero</a:t>
            </a:r>
            <a:r>
              <a:rPr lang="en-US" sz="1800" dirty="0">
                <a:effectLst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, M., Mielke, A., </a:t>
            </a:r>
            <a:r>
              <a:rPr lang="en-US" sz="1800" dirty="0" err="1">
                <a:effectLst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Savaré</a:t>
            </a:r>
            <a:r>
              <a:rPr lang="en-US" sz="1800" dirty="0">
                <a:effectLst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, G., 2018. Optimal Entropy-Transport problems and a new Hellinger–Kantorovich distance between positive measures. Invent. Math. 211, 969–1117. https://doi.org/10.1007/s00222-017-0759-8</a:t>
            </a:r>
            <a:endParaRPr lang="en-US" sz="1800" dirty="0">
              <a:effectLst/>
              <a:latin typeface="Calibri" panose="020F0502020204030204" pitchFamily="34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Sato, R., Yamada, M., Kashima, H., 2021. Fast Unbalanced Optimal Transport on a Tree. ArXiv200602703 Cs Stat.</a:t>
            </a:r>
            <a:endParaRPr lang="en-US" sz="1800" dirty="0">
              <a:effectLst/>
              <a:latin typeface="Calibri" panose="020F0502020204030204" pitchFamily="34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800" dirty="0">
              <a:effectLst/>
              <a:latin typeface="Calibri" panose="020F0502020204030204" pitchFamily="34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D97564-2FD0-4F3F-87F6-C8719689A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8A9C9-8565-4928-9E41-6D5E5DE9E046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8931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781D1-C084-4985-BF04-8961AE3004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32155"/>
          </a:xfrm>
        </p:spPr>
        <p:txBody>
          <a:bodyPr/>
          <a:lstStyle/>
          <a:p>
            <a:r>
              <a:rPr lang="en-US" dirty="0"/>
              <a:t>Background: optimal partial transport (OPT)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44CF17F-1F0F-42FD-8197-CA1429ACADE1}"/>
                  </a:ext>
                </a:extLst>
              </p:cNvPr>
              <p:cNvSpPr txBox="1"/>
              <p:nvPr/>
            </p:nvSpPr>
            <p:spPr>
              <a:xfrm>
                <a:off x="949039" y="1467242"/>
                <a:ext cx="9653057" cy="163487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2000" b="0" dirty="0">
                    <a:latin typeface="Cambria Math" panose="02040503050406030204" pitchFamily="18" charset="0"/>
                  </a:rPr>
                  <a:t>Given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i="0">
                        <a:latin typeface="Cambria Math" panose="02040503050406030204" pitchFamily="18" charset="0"/>
                      </a:rPr>
                      <m:t>λ</m:t>
                    </m:r>
                    <m:r>
                      <a:rPr lang="en-US" sz="2000" i="0">
                        <a:latin typeface="Cambria Math" panose="02040503050406030204" pitchFamily="18" charset="0"/>
                      </a:rPr>
                      <m:t> ≥0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, positive finite measures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𝜈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ℳ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Ω</m:t>
                        </m:r>
                      </m:e>
                    </m:d>
                  </m:oMath>
                </a14:m>
                <a:endParaRPr lang="en-US" sz="2000" b="0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𝑂𝑃𝑇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𝜈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</m:d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≔</m:t>
                      </m:r>
                      <m:func>
                        <m:func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</m:e>
                            <m:lim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𝛤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≤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  <m:r>
                                    <a:rPr 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𝜈</m:t>
                                  </m:r>
                                </m:e>
                              </m:d>
                            </m:lim>
                          </m:limLow>
                        </m:fName>
                        <m:e>
                          <m:nary>
                            <m:naryPr>
                              <m:subHide m:val="on"/>
                              <m:supHide m:val="on"/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</m:nary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</m:d>
                                  <m:r>
                                    <a:rPr 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8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𝜋</m:t>
                                          </m:r>
                                        </m:e>
                                        <m:sub>
                                          <m:r>
                                            <a:rPr lang="en-US" sz="28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𝛾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</m:d>
                                  <m: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8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𝜋</m:t>
                                          </m:r>
                                        </m:e>
                                        <m:sub>
                                          <m:r>
                                            <a:rPr lang="en-US" sz="28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lang="en-US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𝛾</m:t>
                                      </m:r>
                                    </m:e>
                                  </m:d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en-US" sz="2800" i="1" dirty="0">
                  <a:solidFill>
                    <a:schemeClr val="accent1"/>
                  </a:solidFill>
                </a:endParaRPr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44CF17F-1F0F-42FD-8197-CA1429ACAD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9039" y="1467242"/>
                <a:ext cx="9653057" cy="1634871"/>
              </a:xfrm>
              <a:prstGeom prst="rect">
                <a:avLst/>
              </a:prstGeom>
              <a:blipFill>
                <a:blip r:embed="rId2"/>
                <a:stretch>
                  <a:fillRect l="-1577" t="-66923" b="-156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1FE1D1-7136-42E8-B752-2724A58B7B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8A9C9-8565-4928-9E41-6D5E5DE9E046}" type="slidenum">
              <a:rPr lang="en-US" smtClean="0"/>
              <a:t>7</a:t>
            </a:fld>
            <a:endParaRPr lang="en-US"/>
          </a:p>
        </p:txBody>
      </p:sp>
      <p:sp>
        <p:nvSpPr>
          <p:cNvPr id="3" name="Right Brace 2">
            <a:extLst>
              <a:ext uri="{FF2B5EF4-FFF2-40B4-BE49-F238E27FC236}">
                <a16:creationId xmlns:a16="http://schemas.microsoft.com/office/drawing/2014/main" id="{BD924F45-74AE-9B58-DBD0-20665830400F}"/>
              </a:ext>
            </a:extLst>
          </p:cNvPr>
          <p:cNvSpPr/>
          <p:nvPr/>
        </p:nvSpPr>
        <p:spPr>
          <a:xfrm rot="5400000">
            <a:off x="6403278" y="2441687"/>
            <a:ext cx="383733" cy="137421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591097D9-CA82-54F9-71E1-887AA34992C0}"/>
              </a:ext>
            </a:extLst>
          </p:cNvPr>
          <p:cNvSpPr/>
          <p:nvPr/>
        </p:nvSpPr>
        <p:spPr>
          <a:xfrm rot="5400000">
            <a:off x="3840246" y="2329979"/>
            <a:ext cx="383733" cy="175527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317DC6-1BCA-3824-3FD2-B8B39F12CE18}"/>
              </a:ext>
            </a:extLst>
          </p:cNvPr>
          <p:cNvSpPr txBox="1"/>
          <p:nvPr/>
        </p:nvSpPr>
        <p:spPr>
          <a:xfrm>
            <a:off x="2894293" y="3564344"/>
            <a:ext cx="2217416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T</a:t>
            </a:r>
            <a:r>
              <a:rPr lang="en-US" sz="2000" b="0" dirty="0">
                <a:solidFill>
                  <a:schemeClr val="accent1"/>
                </a:solidFill>
              </a:rPr>
              <a:t>ransportation </a:t>
            </a:r>
            <a:r>
              <a:rPr lang="en-US" sz="2000" dirty="0">
                <a:solidFill>
                  <a:schemeClr val="accent1"/>
                </a:solidFill>
              </a:rPr>
              <a:t>cost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4BAD6F-6D2E-4429-1F80-0DB3E193F2EE}"/>
              </a:ext>
            </a:extLst>
          </p:cNvPr>
          <p:cNvSpPr txBox="1"/>
          <p:nvPr/>
        </p:nvSpPr>
        <p:spPr>
          <a:xfrm>
            <a:off x="5775567" y="3554676"/>
            <a:ext cx="1907781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Mass </a:t>
            </a:r>
            <a:r>
              <a:rPr lang="en-US" sz="1600" dirty="0">
                <a:solidFill>
                  <a:schemeClr val="accent1"/>
                </a:solidFill>
              </a:rPr>
              <a:t>destruction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2EBB79-4ED0-FD94-E6D7-046A486B4B88}"/>
              </a:ext>
            </a:extLst>
          </p:cNvPr>
          <p:cNvSpPr txBox="1"/>
          <p:nvPr/>
        </p:nvSpPr>
        <p:spPr>
          <a:xfrm>
            <a:off x="8188999" y="3585453"/>
            <a:ext cx="2217416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    mass creation</a:t>
            </a:r>
            <a:endParaRPr lang="en-US" sz="2000" dirty="0"/>
          </a:p>
        </p:txBody>
      </p:sp>
      <p:sp>
        <p:nvSpPr>
          <p:cNvPr id="11" name="Right Brace 10">
            <a:extLst>
              <a:ext uri="{FF2B5EF4-FFF2-40B4-BE49-F238E27FC236}">
                <a16:creationId xmlns:a16="http://schemas.microsoft.com/office/drawing/2014/main" id="{A59AA2B4-8411-FFB6-0212-4682BB00A902}"/>
              </a:ext>
            </a:extLst>
          </p:cNvPr>
          <p:cNvSpPr/>
          <p:nvPr/>
        </p:nvSpPr>
        <p:spPr>
          <a:xfrm rot="5400000">
            <a:off x="8750307" y="2436853"/>
            <a:ext cx="383733" cy="137421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96774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6401B0-A1CB-43BF-82E2-6F7494B861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238295" cy="803799"/>
          </a:xfrm>
        </p:spPr>
        <p:txBody>
          <a:bodyPr/>
          <a:lstStyle/>
          <a:p>
            <a:r>
              <a:rPr lang="en-US" dirty="0"/>
              <a:t>Other equivalent formulations of OPT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E844DCF-FE18-49B2-A1D1-B97BA18D6E0F}"/>
                  </a:ext>
                </a:extLst>
              </p:cNvPr>
              <p:cNvSpPr txBox="1"/>
              <p:nvPr/>
            </p:nvSpPr>
            <p:spPr>
              <a:xfrm>
                <a:off x="953365" y="1262044"/>
                <a:ext cx="10760840" cy="518904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Primal-form (</a:t>
                </a:r>
                <a:r>
                  <a:rPr lang="en-US" sz="2000" dirty="0" err="1">
                    <a:effectLst/>
                    <a:latin typeface="Calibri" panose="020F0502020204030204" pitchFamily="34" charset="0"/>
                    <a:ea typeface="等线" panose="02010600030101010101" pitchFamily="2" charset="-122"/>
                    <a:cs typeface="Calibri" panose="020F0502020204030204" pitchFamily="34" charset="0"/>
                  </a:rPr>
                  <a:t>Caffarelli</a:t>
                </a:r>
                <a:r>
                  <a:rPr lang="en-US" sz="2000" dirty="0">
                    <a:effectLst/>
                    <a:latin typeface="Calibri" panose="020F0502020204030204" pitchFamily="34" charset="0"/>
                    <a:ea typeface="等线" panose="02010600030101010101" pitchFamily="2" charset="-122"/>
                    <a:cs typeface="Calibri" panose="020F0502020204030204" pitchFamily="34" charset="0"/>
                  </a:rPr>
                  <a:t> and McCann, 2010)</a:t>
                </a:r>
                <a:r>
                  <a:rPr lang="en-US" sz="2000" dirty="0"/>
                  <a:t>, (</a:t>
                </a:r>
                <a:r>
                  <a:rPr lang="en-US" sz="2000" dirty="0" err="1"/>
                  <a:t>Figalli</a:t>
                </a:r>
                <a:r>
                  <a:rPr lang="en-US" sz="2000" dirty="0"/>
                  <a:t>, 2010):</a:t>
                </a:r>
              </a:p>
              <a:p>
                <a:r>
                  <a:rPr lang="en-US" sz="2000" dirty="0">
                    <a:latin typeface="Cambria Math" panose="02040503050406030204" pitchFamily="18" charset="0"/>
                  </a:rPr>
                  <a:t>	Given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𝜈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ℳ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</m:d>
                  </m:oMath>
                </a14:m>
                <a:r>
                  <a:rPr lang="en-US" sz="2000" b="0" dirty="0">
                    <a:latin typeface="Cambria Math" panose="02040503050406030204" pitchFamily="18" charset="0"/>
                  </a:rPr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M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0,</m:t>
                        </m:r>
                        <m:func>
                          <m:func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latin typeface="Cambria Math" panose="02040503050406030204" pitchFamily="18" charset="0"/>
                              </a:rPr>
                              <m:t>min</m:t>
                            </m:r>
                          </m:fName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</m:d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𝜈</m:t>
                                    </m:r>
                                  </m:e>
                                </m:d>
                              </m:e>
                            </m:d>
                          </m:e>
                        </m:func>
                      </m:e>
                    </m:d>
                  </m:oMath>
                </a14:m>
                <a:endParaRPr lang="en-US" sz="2000" b="0" dirty="0">
                  <a:latin typeface="Cambria Math" panose="02040503050406030204" pitchFamily="18" charset="0"/>
                </a:endParaRPr>
              </a:p>
              <a:p>
                <a:pPr/>
                <a:r>
                  <a:rPr lang="en-US" sz="2000" b="0" dirty="0"/>
                  <a:t>	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𝑃𝑟𝑖𝑚𝑎𝑙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𝑂𝑃𝑇</m:t>
                    </m:r>
                    <m:d>
                      <m:d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𝜈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</m:d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≔</m:t>
                    </m:r>
                  </m:oMath>
                </a14:m>
                <a:r>
                  <a:rPr lang="en-US" sz="2000" b="0" dirty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𝛾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2000" b="0" i="0" smtClean="0">
                                    <a:latin typeface="Cambria Math" panose="02040503050406030204" pitchFamily="18" charset="0"/>
                                  </a:rPr>
                                  <m:t>Γ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𝜈</m:t>
                                </m:r>
                              </m:e>
                            </m:d>
                          </m:lim>
                        </m:limLow>
                      </m:fName>
                      <m:e>
                        <m:nary>
                          <m:naryPr>
                            <m:subHide m:val="on"/>
                            <m:supHide m:val="on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d>
                              <m:d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</m:nary>
                      </m:e>
                    </m:func>
                  </m:oMath>
                </a14:m>
                <a:endParaRPr lang="en-US" sz="2000" dirty="0"/>
              </a:p>
              <a:p>
                <a:r>
                  <a:rPr lang="en-US" sz="2000" b="0" dirty="0"/>
                  <a:t>			           </a:t>
                </a:r>
                <a:r>
                  <a:rPr lang="en-US" sz="2000" b="0" dirty="0" err="1"/>
                  <a:t>s.t.</a:t>
                </a:r>
                <a:r>
                  <a:rPr lang="en-US" sz="2000" b="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000" b="0" i="1" dirty="0">
                  <a:latin typeface="Cambria Math" panose="02040503050406030204" pitchFamily="18" charset="0"/>
                </a:endParaRPr>
              </a:p>
              <a:p>
                <a:r>
                  <a:rPr lang="en-US" sz="2000" dirty="0"/>
                  <a:t>	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≤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𝜈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≔</m:t>
                    </m:r>
                    <m:d>
                      <m:dPr>
                        <m:begChr m:val="{"/>
                        <m:endChr m:val="}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𝛾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ℳ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sz="2000">
                                    <a:latin typeface="Cambria Math" panose="02040503050406030204" pitchFamily="18" charset="0"/>
                                  </a:rPr>
                                  <m:t>Ω</m:t>
                                </m:r>
                              </m:e>
                              <m:sup>
                                <m:r>
                                  <a:rPr lang="en-US" sz="200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: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m:rPr>
                                <m:lit/>
                              </m:rPr>
                              <a:rPr lang="en-US" sz="2000" i="1">
                                <a:latin typeface="Cambria Math" panose="02040503050406030204" pitchFamily="18" charset="0"/>
                              </a:rPr>
                              <m:t>#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𝛾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m:rPr>
                                <m:lit/>
                              </m:rPr>
                              <a:rPr lang="en-US" sz="2000" i="1">
                                <a:latin typeface="Cambria Math" panose="02040503050406030204" pitchFamily="18" charset="0"/>
                              </a:rPr>
                              <m:t>#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𝛾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𝜈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endParaRPr lang="en-US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Generalized Wasserstein Distance </a:t>
                </a:r>
                <a:r>
                  <a:rPr lang="en-US" altLang="zh-CN" sz="2000" dirty="0"/>
                  <a:t>[</a:t>
                </a:r>
                <a:r>
                  <a:rPr lang="en-US" sz="2000" dirty="0" err="1"/>
                  <a:t>Piccoli</a:t>
                </a:r>
                <a:r>
                  <a:rPr lang="en-US" sz="2000" dirty="0"/>
                  <a:t> and Rossi, 2014</a:t>
                </a:r>
                <a:r>
                  <a:rPr lang="en-US" altLang="zh-CN" sz="2000" dirty="0"/>
                  <a:t>]</a:t>
                </a:r>
                <a:r>
                  <a:rPr lang="en-US" sz="2000" dirty="0"/>
                  <a:t>: 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𝐺𝑊𝐷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𝜈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≔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inf</m:t>
                              </m:r>
                            </m:e>
                            <m:lim>
                              <m:acc>
                                <m:accPr>
                                  <m:chr m:val="̃"/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</m:acc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acc>
                                <m:accPr>
                                  <m:chr m:val="̃"/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𝜈</m:t>
                                  </m:r>
                                </m:e>
                              </m:acc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̃"/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</m:acc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acc>
                                <m:accPr>
                                  <m:chr m:val="̃"/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𝜈</m:t>
                                  </m:r>
                                </m:e>
                              </m:acc>
                            </m:e>
                          </m:d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̃"/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𝑇𝑉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𝜈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̃"/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𝜈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𝑇𝑉</m:t>
                              </m:r>
                            </m:sub>
                          </m:sSub>
                        </m:e>
                      </m:func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en-US" sz="2000" dirty="0"/>
              </a:p>
              <a:p>
                <a:r>
                  <a:rPr lang="en-US" sz="2000" dirty="0"/>
                  <a:t>				</a:t>
                </a:r>
                <a:r>
                  <a:rPr lang="en-US" sz="2000" dirty="0" err="1"/>
                  <a:t>s.t.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</m:acc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,</m:t>
                    </m:r>
                    <m:acc>
                      <m:accPr>
                        <m:chr m:val="̃"/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𝜈</m:t>
                        </m:r>
                      </m:e>
                    </m:acc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≥0,</m:t>
                    </m:r>
                    <m:d>
                      <m:dPr>
                        <m:begChr m:val="|"/>
                        <m:endChr m:val="|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̃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</m:acc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̃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𝜈</m:t>
                            </m:r>
                          </m:e>
                        </m:acc>
                      </m:e>
                    </m:d>
                  </m:oMath>
                </a14:m>
                <a:endParaRPr lang="en-US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Can be regarded as a special case of unbalanced optimal transport [</a:t>
                </a:r>
                <a:r>
                  <a:rPr lang="en-US" sz="2000" dirty="0" err="1"/>
                  <a:t>Liero</a:t>
                </a:r>
                <a:r>
                  <a:rPr lang="en-US" sz="2000" dirty="0"/>
                  <a:t>, Mielke, and </a:t>
                </a:r>
                <a:r>
                  <a:rPr lang="en-US" sz="2000" dirty="0" err="1"/>
                  <a:t>Savaré</a:t>
                </a:r>
                <a:r>
                  <a:rPr lang="en-US" sz="2000" dirty="0"/>
                  <a:t> 2018], [</a:t>
                </a:r>
                <a:r>
                  <a:rPr lang="en-US" sz="2000" dirty="0" err="1"/>
                  <a:t>Chizat</a:t>
                </a:r>
                <a:r>
                  <a:rPr lang="en-US" sz="2000" dirty="0"/>
                  <a:t> et al. 2019]</a:t>
                </a:r>
                <a:r>
                  <a:rPr lang="en-US" sz="2000" b="1" dirty="0"/>
                  <a:t>.</a:t>
                </a:r>
              </a:p>
              <a:p>
                <a:endParaRPr lang="en-US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000" dirty="0"/>
              </a:p>
              <a:p>
                <a:endParaRPr lang="en-US" sz="2000" dirty="0"/>
              </a:p>
              <a:p>
                <a:endParaRPr lang="en-US" sz="2000" b="0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E844DCF-FE18-49B2-A1D1-B97BA18D6E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365" y="1262044"/>
                <a:ext cx="10760840" cy="5189049"/>
              </a:xfrm>
              <a:prstGeom prst="rect">
                <a:avLst/>
              </a:prstGeom>
              <a:blipFill>
                <a:blip r:embed="rId2"/>
                <a:stretch>
                  <a:fillRect l="-1296" t="-1467" r="-3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8C49B8-6D1B-438B-9584-831EF0001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8A9C9-8565-4928-9E41-6D5E5DE9E04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151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9B506-E5C7-4AE9-BC8D-2D7C2F614E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235184" cy="567563"/>
          </a:xfrm>
        </p:spPr>
        <p:txBody>
          <a:bodyPr>
            <a:normAutofit fontScale="90000"/>
          </a:bodyPr>
          <a:lstStyle/>
          <a:p>
            <a:r>
              <a:rPr lang="en-US" dirty="0"/>
              <a:t>History of formulations of OPT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E9B1A1B-E8D5-445A-9B5A-226444CE1EAF}"/>
              </a:ext>
            </a:extLst>
          </p:cNvPr>
          <p:cNvSpPr txBox="1"/>
          <p:nvPr/>
        </p:nvSpPr>
        <p:spPr>
          <a:xfrm>
            <a:off x="838200" y="1376560"/>
            <a:ext cx="6550152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/>
              <a:t>Generalized Wasserstein Distance </a:t>
            </a:r>
            <a:r>
              <a:rPr lang="en-US" altLang="zh-CN" dirty="0"/>
              <a:t>[</a:t>
            </a:r>
            <a:r>
              <a:rPr lang="en-US" dirty="0" err="1"/>
              <a:t>Piccoli</a:t>
            </a:r>
            <a:r>
              <a:rPr lang="en-US" dirty="0"/>
              <a:t> and Rossi, 2014</a:t>
            </a:r>
            <a:r>
              <a:rPr lang="en-US" altLang="zh-CN" dirty="0"/>
              <a:t>]</a:t>
            </a:r>
            <a:r>
              <a:rPr lang="en-US" dirty="0"/>
              <a:t>: </a:t>
            </a: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10CD218-7C65-400C-8C9D-EB77701BF4BF}"/>
                  </a:ext>
                </a:extLst>
              </p:cNvPr>
              <p:cNvSpPr txBox="1"/>
              <p:nvPr/>
            </p:nvSpPr>
            <p:spPr>
              <a:xfrm>
                <a:off x="958377" y="1848933"/>
                <a:ext cx="6802363" cy="105099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𝐺𝑊𝐷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𝜈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≔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inf</m:t>
                              </m:r>
                            </m:e>
                            <m:lim>
                              <m:acc>
                                <m:accPr>
                                  <m:chr m:val="̃"/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</m:acc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acc>
                                <m:accPr>
                                  <m:chr m:val="̃"/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𝜈</m:t>
                                  </m:r>
                                </m:e>
                              </m:acc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̃"/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</m:acc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acc>
                                <m:accPr>
                                  <m:chr m:val="̃"/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𝜈</m:t>
                                  </m:r>
                                </m:e>
                              </m:acc>
                            </m:e>
                          </m:d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̃"/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𝑇𝑉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𝜈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̃"/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𝜈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𝑇𝑉</m:t>
                              </m:r>
                            </m:sub>
                          </m:sSub>
                        </m:e>
                      </m:func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en-US" sz="2000" dirty="0"/>
              </a:p>
              <a:p>
                <a:r>
                  <a:rPr lang="en-US" sz="2000" dirty="0"/>
                  <a:t>s.t.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</m:acc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,</m:t>
                    </m:r>
                    <m:acc>
                      <m:accPr>
                        <m:chr m:val="̃"/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𝜈</m:t>
                        </m:r>
                      </m:e>
                    </m:acc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≥0,</m:t>
                    </m:r>
                    <m:d>
                      <m:dPr>
                        <m:begChr m:val="|"/>
                        <m:endChr m:val="|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̃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</m:acc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̃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𝜈</m:t>
                            </m:r>
                          </m:e>
                        </m:acc>
                      </m:e>
                    </m:d>
                  </m:oMath>
                </a14:m>
                <a:endParaRPr lang="en-US" sz="2000" dirty="0"/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10CD218-7C65-400C-8C9D-EB77701BF4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8377" y="1848933"/>
                <a:ext cx="6802363" cy="1050993"/>
              </a:xfrm>
              <a:prstGeom prst="rect">
                <a:avLst/>
              </a:prstGeom>
              <a:blipFill>
                <a:blip r:embed="rId2"/>
                <a:stretch>
                  <a:fillRect l="-2240" t="-23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0A83F5E-E71B-42FE-8BF7-9E87BB68ADA5}"/>
                  </a:ext>
                </a:extLst>
              </p:cNvPr>
              <p:cNvSpPr txBox="1"/>
              <p:nvPr/>
            </p:nvSpPr>
            <p:spPr>
              <a:xfrm>
                <a:off x="411479" y="2770278"/>
                <a:ext cx="11697789" cy="30823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Relation between GWD and OPT:  when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p>
                    </m:sSup>
                  </m:oMath>
                </a14:m>
                <a:r>
                  <a:rPr lang="en-US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in OPT, it is equivalent to GWD. </a:t>
                </a:r>
                <a:br>
                  <a:rPr lang="en-US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:r>
                  <a:rPr lang="en-US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Why?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𝐺𝑊𝐷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𝜈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;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:=</m:t>
                    </m:r>
                    <m:func>
                      <m:func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16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inf</m:t>
                            </m:r>
                          </m:e>
                          <m:lim>
                            <m:eqArr>
                              <m:eqArr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</m:acc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acc>
                                  <m:accPr>
                                    <m:chr m:val="̃"/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𝜈</m:t>
                                    </m:r>
                                  </m:e>
                                </m:acc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≥0</m:t>
                                </m:r>
                              </m:e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</m:acc>
                                  </m:e>
                                </m:d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𝜈</m:t>
                                        </m:r>
                                      </m:e>
                                    </m:acc>
                                  </m:e>
                                </m:d>
                              </m:e>
                            </m:eqArr>
                          </m:lim>
                        </m:limLow>
                      </m:fName>
                      <m:e>
                        <m:func>
                          <m:func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sz="1600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inf</m:t>
                                </m:r>
                              </m:e>
                              <m:lim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𝛾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6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Γ</m:t>
                                </m:r>
                                <m:d>
                                  <m:d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</m:acc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acc>
                                      <m:accPr>
                                        <m:chr m:val="̃"/>
                                        <m:ctrlPr>
                                          <a:rPr lang="en-US" sz="1600" b="0" i="1" dirty="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𝜈</m:t>
                                        </m:r>
                                      </m:e>
                                    </m:acc>
                                  </m:e>
                                </m:d>
                              </m:lim>
                            </m:limLow>
                          </m:fName>
                          <m:e>
                            <m:rad>
                              <m:radPr>
                                <m:degHide m:val="on"/>
                                <m:ctrlPr>
                                  <a:rPr lang="en-US" sz="16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nary>
                                  <m:naryPr>
                                    <m:subHide m:val="on"/>
                                    <m:supHide m:val="on"/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naryPr>
                                  <m:sub/>
                                  <m:sup/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  <m:d>
                                      <m:dPr>
                                        <m:ctrlP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d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</m:nary>
                              </m:e>
                            </m:rad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</m:e>
                        </m:func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𝜇</m:t>
                                    </m:r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d>
                                          <m:dPr>
                                            <m:ctrl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𝜋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  <m:sub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#</m:t>
                                        </m:r>
                                      </m:sub>
                                    </m:s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𝑇𝑉</m:t>
                                </m:r>
                              </m:sub>
                            </m:sSub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𝜈</m:t>
                                    </m:r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d>
                                          <m:dPr>
                                            <m:ctrlPr>
                                              <a:rPr lang="en-US" sz="16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16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𝜋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#</m:t>
                                        </m:r>
                                      </m:sub>
                                    </m:s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𝑇𝑉</m:t>
                                </m:r>
                              </m:sub>
                            </m:sSub>
                          </m:e>
                        </m:d>
                      </m:e>
                    </m:func>
                  </m:oMath>
                </a14:m>
                <a:endParaRPr lang="en-US" sz="16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sz="1600" b="0" dirty="0">
                    <a:ea typeface="Cambria Math" panose="02040503050406030204" pitchFamily="18" charset="0"/>
                  </a:rPr>
                  <a:t>                             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16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inf</m:t>
                            </m:r>
                          </m:e>
                          <m:lim>
                            <m:eqArr>
                              <m:eqArr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</m:acc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acc>
                                  <m:accPr>
                                    <m:chr m:val="̃"/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𝜈</m:t>
                                    </m:r>
                                  </m:e>
                                </m:acc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≥0</m:t>
                                </m:r>
                              </m:e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</m:acc>
                                  </m:e>
                                </m:d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𝜈</m:t>
                                        </m:r>
                                      </m:e>
                                    </m:acc>
                                  </m:e>
                                </m:d>
                              </m:e>
                            </m:eqArr>
                          </m:lim>
                        </m:limLow>
                      </m:fName>
                      <m:e>
                        <m:func>
                          <m:func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sz="16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inf</m:t>
                                </m:r>
                              </m:e>
                              <m:lim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𝛾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6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Γ</m:t>
                                </m:r>
                                <m:d>
                                  <m:d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𝜇</m:t>
                                    </m:r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𝜈</m:t>
                                    </m:r>
                                  </m:e>
                                </m:d>
                              </m:lim>
                            </m:limLow>
                          </m:fName>
                          <m:e>
                            <m:nary>
                              <m:naryPr>
                                <m:subHide m:val="on"/>
                                <m:supHide m:val="on"/>
                                <m:ctrlPr>
                                  <a:rPr lang="en-US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naryPr>
                              <m:sub/>
                              <m:sup/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𝑐</m:t>
                                </m:r>
                                <m:d>
                                  <m:d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</m:nary>
                          </m:e>
                        </m:func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𝜇</m:t>
                                    </m:r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d>
                                          <m:dPr>
                                            <m:ctrlPr>
                                              <a:rPr lang="en-US" sz="16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16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16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𝜋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6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#</m:t>
                                        </m:r>
                                      </m:sub>
                                    </m:s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𝑇𝑉</m:t>
                                </m:r>
                              </m:sub>
                            </m:sSub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𝜈</m:t>
                                    </m:r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d>
                                          <m:dPr>
                                            <m:ctrlPr>
                                              <a:rPr lang="en-US" sz="16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16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16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𝜋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6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#</m:t>
                                        </m:r>
                                      </m:sub>
                                    </m:s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𝑇𝑉</m:t>
                                </m:r>
                              </m:sub>
                            </m:sSub>
                          </m:e>
                        </m:d>
                      </m:e>
                    </m:func>
                  </m:oMath>
                </a14:m>
                <a:endParaRPr lang="en-US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                          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16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inf</m:t>
                            </m:r>
                          </m:e>
                          <m:lim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600" b="0" i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Ω</m:t>
                                    </m:r>
                                  </m:e>
                                  <m:sup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en-US" sz="160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lim>
                        </m:limLow>
                      </m:fName>
                      <m:e>
                        <m:nary>
                          <m:naryPr>
                            <m:subHide m:val="on"/>
                            <m:supHide m:val="on"/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  <m:d>
                              <m:d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</m:nary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e>
                    </m:func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d>
                                      <m:d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𝜋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#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</m:d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𝑇𝑉</m:t>
                            </m:r>
                          </m:sub>
                        </m:s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𝜈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d>
                                      <m:d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𝜋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#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</m:d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𝑇𝑉</m:t>
                            </m:r>
                          </m:sub>
                        </m:sSub>
                      </m:e>
                    </m:d>
                  </m:oMath>
                </a14:m>
                <a:endParaRPr lang="en-US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                          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16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inf</m:t>
                            </m:r>
                          </m:e>
                          <m:lim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sSub>
                              <m:sSub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16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Γ</m:t>
                                </m:r>
                              </m:e>
                              <m:sub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≤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𝜈</m:t>
                                </m:r>
                              </m:e>
                            </m:d>
                          </m:lim>
                        </m:limLow>
                      </m:fName>
                      <m:e>
                        <m:nary>
                          <m:naryPr>
                            <m:subHide m:val="on"/>
                            <m:supHide m:val="on"/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  <m:d>
                              <m:d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</m:nary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e>
                    </m:func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d>
                                      <m:d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𝜋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#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</m:d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𝑇𝑉</m:t>
                            </m:r>
                          </m:sub>
                        </m:s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𝜈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d>
                                      <m:d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𝜋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#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</m:d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𝑇𝑉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600" b="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1600" b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By</a:t>
                </a:r>
                <a:r>
                  <a:rPr lang="zh-CN" altLang="en-US" sz="1600" b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altLang="zh-CN" sz="1600" b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proposition</a:t>
                </a:r>
                <a:r>
                  <a:rPr lang="zh-CN" altLang="en-US" sz="1600" b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altLang="zh-CN" sz="1600" b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4</a:t>
                </a:r>
                <a:r>
                  <a:rPr lang="zh-CN" altLang="en-US" sz="1600" b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altLang="zh-CN" sz="1600" b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in</a:t>
                </a:r>
                <a:r>
                  <a:rPr lang="zh-CN" altLang="en-US" sz="1600" b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altLang="zh-CN" sz="1600" dirty="0"/>
                  <a:t>[</a:t>
                </a:r>
                <a:r>
                  <a:rPr lang="en-US" sz="1600" dirty="0" err="1"/>
                  <a:t>Piccoli</a:t>
                </a:r>
                <a:r>
                  <a:rPr lang="en-US" sz="1600" dirty="0"/>
                  <a:t> and Rossi, 2014</a:t>
                </a:r>
                <a:r>
                  <a:rPr lang="en-US" altLang="zh-CN" sz="1600" dirty="0"/>
                  <a:t>]</a:t>
                </a:r>
                <a:r>
                  <a:rPr lang="zh-CN" altLang="en-US" sz="1600" b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endParaRPr lang="en-US" sz="1600" b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sz="16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                           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16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inf</m:t>
                            </m:r>
                          </m:e>
                          <m:lim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sSub>
                              <m:sSub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16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Γ</m:t>
                                </m:r>
                              </m:e>
                              <m:sub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≤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𝜈</m:t>
                                </m:r>
                              </m:e>
                            </m:d>
                          </m:lim>
                        </m:limLow>
                      </m:fName>
                      <m:e>
                        <m:nary>
                          <m:naryPr>
                            <m:subHide m:val="on"/>
                            <m:supHide m:val="on"/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  <m:d>
                              <m:d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</m:nary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e>
                    </m:func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</m:d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|</m:t>
                                </m:r>
                                <m:d>
                                  <m:d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b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#</m:t>
                                </m:r>
                              </m:sub>
                            </m:s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|</m:t>
                            </m:r>
                          </m:e>
                        </m:d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𝜈</m:t>
                                </m:r>
                              </m:e>
                            </m:d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d>
                                      <m:d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𝜋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#</m:t>
                                    </m:r>
                                  </m:sub>
                                </m:sSub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</m:d>
                          </m:e>
                        </m:d>
                      </m:e>
                    </m:d>
                  </m:oMath>
                </a14:m>
                <a:endParaRPr lang="en-US" sz="16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0A83F5E-E71B-42FE-8BF7-9E87BB68AD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479" y="2770278"/>
                <a:ext cx="11697789" cy="3082382"/>
              </a:xfrm>
              <a:prstGeom prst="rect">
                <a:avLst/>
              </a:prstGeom>
              <a:blipFill>
                <a:blip r:embed="rId3"/>
                <a:stretch>
                  <a:fillRect l="-325" t="-410" b="-118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F5B861-CC73-400A-A1DA-ABDB1A8BA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8A9C9-8565-4928-9E41-6D5E5DE9E04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469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18881</TotalTime>
  <Words>5368</Words>
  <Application>Microsoft Macintosh PowerPoint</Application>
  <PresentationFormat>Widescreen</PresentationFormat>
  <Paragraphs>657</Paragraphs>
  <Slides>68</Slides>
  <Notes>1</Notes>
  <HiddenSlides>45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73" baseType="lpstr">
      <vt:lpstr>Arial</vt:lpstr>
      <vt:lpstr>Calibri</vt:lpstr>
      <vt:lpstr>Calibri Light</vt:lpstr>
      <vt:lpstr>Cambria Math</vt:lpstr>
      <vt:lpstr>Office Theme</vt:lpstr>
      <vt:lpstr>Sliced optimal partial transport</vt:lpstr>
      <vt:lpstr>Introduction of Optimal transport </vt:lpstr>
      <vt:lpstr>Applications of OT</vt:lpstr>
      <vt:lpstr>Background: Kantorovich formulation</vt:lpstr>
      <vt:lpstr>Monge’s formulation</vt:lpstr>
      <vt:lpstr>Optimal partial transport (OPT)</vt:lpstr>
      <vt:lpstr>Background: optimal partial transport (OPT)</vt:lpstr>
      <vt:lpstr>Other equivalent formulations of OPT</vt:lpstr>
      <vt:lpstr>History of formulations of OPT</vt:lpstr>
      <vt:lpstr>Generalization of OPT: Unbalanced OT</vt:lpstr>
      <vt:lpstr>Relation between OET and OPT </vt:lpstr>
      <vt:lpstr>Generalization of OPT: Unbalanced OT</vt:lpstr>
      <vt:lpstr>Relation between DK and OPT</vt:lpstr>
      <vt:lpstr>Generalization of OPT: Unbalanced OT</vt:lpstr>
      <vt:lpstr>Relation between SK and OPT</vt:lpstr>
      <vt:lpstr>Relation of OT and OPT</vt:lpstr>
      <vt:lpstr>Basic properties of OPT</vt:lpstr>
      <vt:lpstr>Basic properties of OPT</vt:lpstr>
      <vt:lpstr>Empirical OPT</vt:lpstr>
      <vt:lpstr>Computation of Empirical OPT</vt:lpstr>
      <vt:lpstr>Sliced Partial Optimal Transport</vt:lpstr>
      <vt:lpstr>Relation between OPT and POT </vt:lpstr>
      <vt:lpstr>Theoretical result of empirical OPT</vt:lpstr>
      <vt:lpstr>Theoretical result of empirical OPT</vt:lpstr>
      <vt:lpstr>Algorithm of 1D-POT</vt:lpstr>
      <vt:lpstr>Algorithm for 1D OPT</vt:lpstr>
      <vt:lpstr>Algorithm for 1D OPT</vt:lpstr>
      <vt:lpstr>Solve the subproblem</vt:lpstr>
      <vt:lpstr>Algorithms</vt:lpstr>
      <vt:lpstr>Correctness</vt:lpstr>
      <vt:lpstr>Correctness: numerical experiment</vt:lpstr>
      <vt:lpstr>Time complexity</vt:lpstr>
      <vt:lpstr>Sliced OPT </vt:lpstr>
      <vt:lpstr>Application: point cloud registration</vt:lpstr>
      <vt:lpstr>Performance: </vt:lpstr>
      <vt:lpstr>Limitation and Future work: </vt:lpstr>
      <vt:lpstr>Algorithm for 1D OPT  </vt:lpstr>
      <vt:lpstr>Algorithm for 1D OPT (version 1) </vt:lpstr>
      <vt:lpstr>Performance</vt:lpstr>
      <vt:lpstr>Experiment 1: OPT and OT</vt:lpstr>
      <vt:lpstr>Experiment 2: OPT and POT</vt:lpstr>
      <vt:lpstr>Algorithm for 1D OTP (Version 2)</vt:lpstr>
      <vt:lpstr>Algorithm for 1D OTP (Version 2)</vt:lpstr>
      <vt:lpstr>Algorithm for 1D OTP (Version 2)</vt:lpstr>
      <vt:lpstr>Algorithm: 1D OPT (V2)</vt:lpstr>
      <vt:lpstr>Algorithm: 1D OPT (V2): update previous problem</vt:lpstr>
      <vt:lpstr>Solve the subproblem by previous plan</vt:lpstr>
      <vt:lpstr>Solve the subproblem by previous plan</vt:lpstr>
      <vt:lpstr>Solve the subproblem</vt:lpstr>
      <vt:lpstr>Solve the subproblem</vt:lpstr>
      <vt:lpstr>Solve the subproblem</vt:lpstr>
      <vt:lpstr>Solve the subproblem</vt:lpstr>
      <vt:lpstr>Solve the subproblem</vt:lpstr>
      <vt:lpstr>Solve the subproblem</vt:lpstr>
      <vt:lpstr>Algorithm for 1D OTP (Version 2)</vt:lpstr>
      <vt:lpstr>Performance of OPT-V2</vt:lpstr>
      <vt:lpstr>Experiment 3: Accuracy of our methods</vt:lpstr>
      <vt:lpstr>Experiment 4:  time complexity of our methods</vt:lpstr>
      <vt:lpstr>Sliced OPT</vt:lpstr>
      <vt:lpstr>Application 1: shape registration problem</vt:lpstr>
      <vt:lpstr>Shape registration 1</vt:lpstr>
      <vt:lpstr>Application 2: Task similarity: </vt:lpstr>
      <vt:lpstr>Future work: Sliced OPT gradient flow:   </vt:lpstr>
      <vt:lpstr>Future work: Wasserstein Gradient Flow (Liutkus, 2019)</vt:lpstr>
      <vt:lpstr>Future work: Sliced OPT Barycenter</vt:lpstr>
      <vt:lpstr>Future work: Sliced OPT Barycenter</vt:lpstr>
      <vt:lpstr>Future work: Multimarginal OT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Sliced optimal partial transport</dc:title>
  <dc:creator>Yikun Bai</dc:creator>
  <cp:lastModifiedBy>Yikun Bai</cp:lastModifiedBy>
  <cp:revision>382</cp:revision>
  <dcterms:created xsi:type="dcterms:W3CDTF">2022-04-10T22:22:58Z</dcterms:created>
  <dcterms:modified xsi:type="dcterms:W3CDTF">2022-09-06T21:35:44Z</dcterms:modified>
</cp:coreProperties>
</file>